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7" r:id="rId1"/>
  </p:sldMasterIdLst>
  <p:notesMasterIdLst>
    <p:notesMasterId r:id="rId13"/>
  </p:notesMasterIdLst>
  <p:handoutMasterIdLst>
    <p:handoutMasterId r:id="rId14"/>
  </p:handoutMasterIdLst>
  <p:sldIdLst>
    <p:sldId id="559" r:id="rId2"/>
    <p:sldId id="562" r:id="rId3"/>
    <p:sldId id="563" r:id="rId4"/>
    <p:sldId id="564" r:id="rId5"/>
    <p:sldId id="580" r:id="rId6"/>
    <p:sldId id="581" r:id="rId7"/>
    <p:sldId id="582" r:id="rId8"/>
    <p:sldId id="565" r:id="rId9"/>
    <p:sldId id="579" r:id="rId10"/>
    <p:sldId id="576" r:id="rId11"/>
    <p:sldId id="402" r:id="rId12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llet Sylvain" initials="G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FFFF00"/>
    <a:srgbClr val="C9FF93"/>
    <a:srgbClr val="7D1116"/>
    <a:srgbClr val="2DC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6719" autoAdjust="0"/>
  </p:normalViewPr>
  <p:slideViewPr>
    <p:cSldViewPr snapToGrid="0">
      <p:cViewPr>
        <p:scale>
          <a:sx n="100" d="100"/>
          <a:sy n="100" d="100"/>
        </p:scale>
        <p:origin x="-10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32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4CC66-AD14-4398-87CA-5CD6257910C0}" type="datetimeFigureOut">
              <a:rPr lang="it-IT"/>
              <a:pPr/>
              <a:t>07/05/2014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6520DA-BED9-4378-861E-EEF5F0DCBC0F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85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1DF7BC-0CC6-4A56-B1C4-DCB4BB8E908A}" type="datetimeFigureOut">
              <a:rPr lang="it-IT"/>
              <a:pPr/>
              <a:t>07/05/2014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9D9A51-DA2D-42FC-85FF-EEE7520051EB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3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DCD5C1DD-AEB6-4EE9-885E-7C5EA3692800}" type="slidenum">
              <a:rPr lang="it-IT" sz="1200"/>
              <a:pPr eaLnBrk="1" hangingPunct="1"/>
              <a:t>11</a:t>
            </a:fld>
            <a:endParaRPr 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/>
              <a:gdLst>
                <a:gd name="T0" fmla="*/ 7456968 w 4697"/>
                <a:gd name="T1" fmla="*/ 0 h 367"/>
                <a:gd name="T2" fmla="*/ 7456968 w 4697"/>
                <a:gd name="T3" fmla="*/ 518176 h 367"/>
                <a:gd name="T4" fmla="*/ 0 w 4697"/>
                <a:gd name="T5" fmla="*/ 307799 h 367"/>
                <a:gd name="T6" fmla="*/ 7456968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1FAECD">
                <a:alpha val="39999"/>
              </a:srgbClr>
            </a:solidFill>
            <a:ln>
              <a:noFill/>
            </a:ln>
            <a:effectLst>
              <a:outerShdw blurRad="63500" dist="38100" dir="18900000" algn="b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igura a mano libera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8" name="Figura a mano libera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nettore 1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4" descr="EGDI-logo fin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828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o 15"/>
          <p:cNvGrpSpPr>
            <a:grpSpLocks/>
          </p:cNvGrpSpPr>
          <p:nvPr userDrawn="1"/>
        </p:nvGrpSpPr>
        <p:grpSpPr bwMode="auto">
          <a:xfrm>
            <a:off x="0" y="4946650"/>
            <a:ext cx="9147175" cy="1911350"/>
            <a:chOff x="-3765" y="4832896"/>
            <a:chExt cx="9147765" cy="2032196"/>
          </a:xfrm>
        </p:grpSpPr>
        <p:sp>
          <p:nvSpPr>
            <p:cNvPr id="13" name="Figura a mano libera 16"/>
            <p:cNvSpPr>
              <a:spLocks/>
            </p:cNvSpPr>
            <p:nvPr/>
          </p:nvSpPr>
          <p:spPr bwMode="auto">
            <a:xfrm>
              <a:off x="1687032" y="4832896"/>
              <a:ext cx="7456968" cy="518177"/>
            </a:xfrm>
            <a:custGeom>
              <a:avLst/>
              <a:gdLst>
                <a:gd name="T0" fmla="*/ 7456968 w 4697"/>
                <a:gd name="T1" fmla="*/ 0 h 367"/>
                <a:gd name="T2" fmla="*/ 7456968 w 4697"/>
                <a:gd name="T3" fmla="*/ 518177 h 367"/>
                <a:gd name="T4" fmla="*/ 0 w 4697"/>
                <a:gd name="T5" fmla="*/ 307800 h 367"/>
                <a:gd name="T6" fmla="*/ 7456968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1FAECD">
                <a:alpha val="39999"/>
              </a:srgbClr>
            </a:solidFill>
            <a:ln>
              <a:noFill/>
            </a:ln>
            <a:effectLst>
              <a:outerShdw blurRad="63500" dist="38100" dir="18900000" algn="b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igura a mano libera 18"/>
            <p:cNvSpPr>
              <a:spLocks/>
            </p:cNvSpPr>
            <p:nvPr/>
          </p:nvSpPr>
          <p:spPr bwMode="auto">
            <a:xfrm>
              <a:off x="35443" y="5135529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15" name="Figura a mano libera 19"/>
            <p:cNvSpPr>
              <a:spLocks/>
            </p:cNvSpPr>
            <p:nvPr/>
          </p:nvSpPr>
          <p:spPr bwMode="auto">
            <a:xfrm>
              <a:off x="0" y="4883892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Connettore 1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igura a mano libera 18"/>
          <p:cNvSpPr>
            <a:spLocks/>
          </p:cNvSpPr>
          <p:nvPr userDrawn="1"/>
        </p:nvSpPr>
        <p:spPr bwMode="auto">
          <a:xfrm rot="285153" flipH="1">
            <a:off x="18845" y="5399336"/>
            <a:ext cx="9346870" cy="6078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7D11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19" name="Picture 31" descr="co-founded by E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79388"/>
            <a:ext cx="21542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rgbClr val="92D05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B779A5-3066-4254-80D0-B64D23B5C81B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21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77AA84-6C50-407B-B141-212FCF3601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2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7238C-3A74-4FC9-809C-8B891FC5703D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4CF12-9B13-48AE-A03E-9E3B63D03B4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12"/>
          <p:cNvSpPr>
            <a:spLocks/>
          </p:cNvSpPr>
          <p:nvPr/>
        </p:nvSpPr>
        <p:spPr bwMode="auto">
          <a:xfrm>
            <a:off x="468313" y="5964238"/>
            <a:ext cx="4940300" cy="920750"/>
          </a:xfrm>
          <a:custGeom>
            <a:avLst/>
            <a:gdLst>
              <a:gd name="T0" fmla="*/ 0 w 7485"/>
              <a:gd name="T1" fmla="*/ 0 h 337"/>
              <a:gd name="T2" fmla="*/ 3801754 w 7485"/>
              <a:gd name="T3" fmla="*/ 0 h 337"/>
              <a:gd name="T4" fmla="*/ 3801754 w 7485"/>
              <a:gd name="T5" fmla="*/ 1442599 h 337"/>
              <a:gd name="T6" fmla="*/ 31681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232323">
              <a:alpha val="39999"/>
            </a:srgbClr>
          </a:solidFill>
          <a:ln>
            <a:noFill/>
          </a:ln>
          <a:effectLst>
            <a:outerShdw blurRad="63500" dist="38100" dir="18900000" algn="b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Figura a mano libera 11"/>
          <p:cNvSpPr>
            <a:spLocks/>
          </p:cNvSpPr>
          <p:nvPr/>
        </p:nvSpPr>
        <p:spPr bwMode="auto">
          <a:xfrm>
            <a:off x="467544" y="5951934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" name="Triangolo rettangolo 13"/>
          <p:cNvSpPr>
            <a:spLocks/>
          </p:cNvSpPr>
          <p:nvPr/>
        </p:nvSpPr>
        <p:spPr bwMode="auto">
          <a:xfrm>
            <a:off x="0" y="5804516"/>
            <a:ext cx="3402314" cy="1080868"/>
          </a:xfrm>
          <a:prstGeom prst="rtTriangle">
            <a:avLst/>
          </a:prstGeom>
          <a:solidFill>
            <a:srgbClr val="92D05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7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Gallone 10"/>
          <p:cNvSpPr>
            <a:spLocks noChangeArrowheads="1"/>
          </p:cNvSpPr>
          <p:nvPr userDrawn="1"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>
            <a:solidFill>
              <a:srgbClr val="FFC000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Gallone 15"/>
          <p:cNvSpPr>
            <a:spLocks noChangeArrowheads="1"/>
          </p:cNvSpPr>
          <p:nvPr userDrawn="1"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>
            <a:solidFill>
              <a:srgbClr val="FFC000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Figura a mano libera 11"/>
          <p:cNvSpPr>
            <a:spLocks/>
          </p:cNvSpPr>
          <p:nvPr userDrawn="1"/>
        </p:nvSpPr>
        <p:spPr bwMode="auto">
          <a:xfrm>
            <a:off x="0" y="5832648"/>
            <a:ext cx="4734059" cy="10527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7D11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11" name="Picture 25" descr="co-founded by E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79388"/>
            <a:ext cx="21542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EGDI-logo final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828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0FF61-649A-4E52-A516-41BE2154D266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A858-58F7-462F-9CB1-1BBD56F078A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38FC6-0FC3-4D0B-9471-F092E1F6F8A7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A54EF-AC88-46E4-AF55-F8F991A7F7B1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77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79024-5DC7-4A66-B4E8-D5BC0535D499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F497-01FF-4A38-8629-D9D912E6108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3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76292-C066-4361-968D-0D8DF94333C9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6CA46-BF6B-4D05-B18B-7A6964F20E7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7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o-founded by EU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4925"/>
            <a:ext cx="2074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GDI-logo fina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828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38F57-E733-4751-90DE-C45034F28FD6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DD68-4A14-4DA3-8BC2-44A79A7A450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4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39606A-5B58-45B3-8236-34AE11F1B74C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6964B-FFC8-458C-97AC-8C9184E3F0E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041AF-78B9-44ED-B472-6C2D2C83E41F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3B7BB-6B8B-4521-94CD-F001814A9E6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68313" y="917575"/>
            <a:ext cx="8218487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1035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539750" y="2420938"/>
            <a:ext cx="82296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29542E48-7A43-4246-8128-685D8C4EAA55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795ABA2-90C2-415B-ABA4-B5F60AA14BF2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1039" name="Picture 10" descr="co-founded by EU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79388"/>
            <a:ext cx="21542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" descr="EGDI-logo final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828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4" r:id="rId2"/>
    <p:sldLayoutId id="2147484739" r:id="rId3"/>
    <p:sldLayoutId id="2147484740" r:id="rId4"/>
    <p:sldLayoutId id="2147484741" r:id="rId5"/>
    <p:sldLayoutId id="2147484735" r:id="rId6"/>
    <p:sldLayoutId id="2147484742" r:id="rId7"/>
    <p:sldLayoutId id="2147484736" r:id="rId8"/>
    <p:sldLayoutId id="2147484737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92D05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92D050"/>
          </a:solidFill>
          <a:latin typeface="Lucida Sans Unicode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92D050"/>
          </a:solidFill>
          <a:latin typeface="Lucida Sans Unicode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92D050"/>
          </a:solidFill>
          <a:latin typeface="Lucida Sans Unicode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92D050"/>
          </a:solidFill>
          <a:latin typeface="Lucida Sans Unicode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rgbClr val="7D1116"/>
          </a:solidFill>
          <a:latin typeface="+mn-lt"/>
          <a:ea typeface="ＭＳ Ｐゴシック" charset="0"/>
          <a:cs typeface="ＭＳ Ｐゴシック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rgbClr val="7D1116"/>
          </a:solidFill>
          <a:latin typeface="+mn-lt"/>
          <a:ea typeface="ＭＳ Ｐゴシック" charset="0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rgbClr val="7D1116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rgbClr val="7D1116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rgbClr val="7D1116"/>
          </a:solidFill>
          <a:latin typeface="+mn-lt"/>
          <a:ea typeface="ＭＳ Ｐゴシック" charset="0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di-scope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.grellet@brgm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685800" y="1037230"/>
            <a:ext cx="7772400" cy="4135272"/>
          </a:xfrm>
        </p:spPr>
        <p:txBody>
          <a:bodyPr>
            <a:normAutofit fontScale="70000" lnSpcReduction="20000"/>
          </a:bodyPr>
          <a:lstStyle/>
          <a:p>
            <a:pPr marR="0" algn="ctr" eaLnBrk="1" hangingPunct="1"/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EGDI-Scope</a:t>
            </a:r>
            <a:endParaRPr lang="en-US" sz="39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R="0" algn="ctr" eaLnBrk="1" hangingPunct="1"/>
            <a:endParaRPr lang="en-US" sz="39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R="0" algn="ctr" eaLnBrk="1" hangingPunct="1"/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towards </a:t>
            </a:r>
          </a:p>
          <a:p>
            <a:pPr marR="0" algn="ctr" eaLnBrk="1" hangingPunct="1"/>
            <a:endParaRPr lang="en-US" sz="39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R="0" algn="ctr" eaLnBrk="1" hangingPunct="1"/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 Geological Information System for Europe </a:t>
            </a:r>
          </a:p>
          <a:p>
            <a:pPr marR="0" algn="ctr" eaLnBrk="1" hangingPunct="1"/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(GISE) </a:t>
            </a:r>
          </a:p>
          <a:p>
            <a:pPr marR="0" algn="ctr" eaLnBrk="1" hangingPunct="1"/>
            <a:endParaRPr lang="en-US" sz="39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R="0" algn="ctr" eaLnBrk="1" hangingPunct="1"/>
            <a:endParaRPr lang="en-US" sz="39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R="0" algn="ctr" eaLnBrk="1" hangingPunct="1"/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R="0" algn="ctr" eaLnBrk="1" hangingPunct="1"/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F. Robida 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/ S. Grellet (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BRGM)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61113"/>
            <a:ext cx="9144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  <a:latin typeface="Gujarati Sangam MN" charset="0"/>
              </a:rPr>
              <a:t>EGDI-Scope,  Progress meeting</a:t>
            </a:r>
            <a:r>
              <a:rPr lang="en-US" sz="1400" dirty="0">
                <a:solidFill>
                  <a:srgbClr val="FFC000"/>
                </a:solidFill>
                <a:latin typeface="Gujarati Sangam MN" charset="0"/>
              </a:rPr>
              <a:t>,</a:t>
            </a:r>
            <a:r>
              <a:rPr lang="en-US" sz="1400" dirty="0" smtClean="0">
                <a:solidFill>
                  <a:srgbClr val="FFC000"/>
                </a:solidFill>
                <a:latin typeface="Gujarati Sangam MN" charset="0"/>
              </a:rPr>
              <a:t> London, 20-21/03/2014</a:t>
            </a:r>
            <a:endParaRPr lang="en-US" sz="1400" dirty="0">
              <a:solidFill>
                <a:srgbClr val="FFC000"/>
              </a:solidFill>
              <a:latin typeface="Gujarati Sangam M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96944" cy="642938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Discussion</a:t>
            </a:r>
            <a:endParaRPr lang="fr-FR" sz="2400" dirty="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67543" y="1897039"/>
            <a:ext cx="8376205" cy="4614120"/>
          </a:xfrm>
        </p:spPr>
        <p:txBody>
          <a:bodyPr/>
          <a:lstStyle/>
          <a:p>
            <a:pPr marL="392113" lvl="1" indent="0">
              <a:buNone/>
              <a:defRPr/>
            </a:pPr>
            <a:r>
              <a:rPr lang="en-US" sz="2000" smtClean="0"/>
              <a:t>Is it time </a:t>
            </a:r>
            <a:r>
              <a:rPr lang="en-US" sz="2000" dirty="0" smtClean="0"/>
              <a:t>to promote and build stone by stone a</a:t>
            </a:r>
          </a:p>
          <a:p>
            <a:pPr marL="392113" lvl="1" indent="0">
              <a:buNone/>
              <a:defRPr/>
            </a:pPr>
            <a:endParaRPr lang="en-US" sz="2000" dirty="0"/>
          </a:p>
          <a:p>
            <a:pPr marL="392113" lvl="1" indent="0">
              <a:buNone/>
              <a:defRPr/>
            </a:pPr>
            <a:r>
              <a:rPr lang="en-US" sz="2800" dirty="0" smtClean="0"/>
              <a:t>Geological Information System for Europe ?</a:t>
            </a:r>
          </a:p>
          <a:p>
            <a:pPr marL="392113" lvl="1" indent="0">
              <a:buNone/>
              <a:defRPr/>
            </a:pPr>
            <a:endParaRPr lang="en-US" sz="2800" dirty="0"/>
          </a:p>
          <a:p>
            <a:pPr marL="392113" lvl="1" indent="0"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59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313" y="2060575"/>
            <a:ext cx="8229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sz="320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Thank you for your attention</a:t>
            </a:r>
            <a:endParaRPr lang="en-GB" sz="320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37481" y="3766782"/>
            <a:ext cx="660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More information about </a:t>
            </a:r>
            <a:r>
              <a:rPr lang="fr-FR" smtClean="0"/>
              <a:t>EGDI-Scope project:</a:t>
            </a:r>
          </a:p>
          <a:p>
            <a:pPr algn="ctr"/>
            <a:r>
              <a:rPr lang="fr-FR" smtClean="0"/>
              <a:t> </a:t>
            </a:r>
            <a:r>
              <a:rPr lang="fr-FR">
                <a:hlinkClick r:id="rId3"/>
              </a:rPr>
              <a:t>http://www.egdi-scope.eu</a:t>
            </a:r>
            <a:r>
              <a:rPr lang="fr-FR" smtClean="0">
                <a:hlinkClick r:id="rId3"/>
              </a:rPr>
              <a:t>/</a:t>
            </a:r>
            <a:endParaRPr lang="fr-FR" smtClean="0"/>
          </a:p>
          <a:p>
            <a:pPr algn="ctr"/>
            <a:r>
              <a:rPr lang="fr-FR" smtClean="0"/>
              <a:t> </a:t>
            </a:r>
            <a:endParaRPr lang="fr-F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5738648"/>
            <a:ext cx="8229600" cy="10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600" b="1" dirty="0" err="1" smtClean="0">
                <a:solidFill>
                  <a:srgbClr val="FFC000"/>
                </a:solidFill>
                <a:ea typeface="+mj-ea"/>
                <a:cs typeface="Arial" pitchFamily="34" charset="0"/>
              </a:rPr>
              <a:t>F.Robida</a:t>
            </a:r>
            <a:r>
              <a:rPr lang="en-GB" sz="1600" b="1" dirty="0" smtClean="0">
                <a:solidFill>
                  <a:srgbClr val="FFC000"/>
                </a:solidFill>
                <a:ea typeface="+mj-ea"/>
                <a:cs typeface="Arial" pitchFamily="34" charset="0"/>
              </a:rPr>
              <a:t>, </a:t>
            </a:r>
            <a:r>
              <a:rPr lang="en-GB" sz="1600" b="1" dirty="0" err="1" smtClean="0">
                <a:solidFill>
                  <a:srgbClr val="FFC000"/>
                </a:solidFill>
                <a:ea typeface="+mj-ea"/>
                <a:cs typeface="Arial" pitchFamily="34" charset="0"/>
              </a:rPr>
              <a:t>S.Grellet</a:t>
            </a:r>
            <a:endParaRPr lang="en-GB" sz="1600" b="1" dirty="0">
              <a:solidFill>
                <a:srgbClr val="FFC000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FFC000"/>
                </a:solidFill>
                <a:ea typeface="+mj-ea"/>
                <a:cs typeface="Arial" pitchFamily="34" charset="0"/>
                <a:hlinkClick r:id="rId4"/>
              </a:rPr>
              <a:t>f.robida@brgm.fr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C000"/>
                </a:solidFill>
                <a:ea typeface="+mj-ea"/>
                <a:cs typeface="Arial" pitchFamily="34" charset="0"/>
                <a:hlinkClick r:id="rId4"/>
              </a:rPr>
              <a:t>s.grellet@brgm.fr</a:t>
            </a:r>
            <a:endParaRPr lang="en-US" sz="1600" b="1" dirty="0" smtClean="0">
              <a:solidFill>
                <a:srgbClr val="FFC000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endParaRPr lang="en-US" sz="1600" b="1" dirty="0">
              <a:solidFill>
                <a:srgbClr val="FFC000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endParaRPr lang="en-US" sz="1600" b="1" dirty="0" smtClean="0">
              <a:solidFill>
                <a:srgbClr val="FFC000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endParaRPr lang="en-US" sz="1600" b="1" dirty="0" smtClean="0">
              <a:solidFill>
                <a:srgbClr val="FFC000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endParaRPr lang="en-GB" sz="1600" b="1" dirty="0">
              <a:solidFill>
                <a:srgbClr val="FFC000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75626" y="190326"/>
            <a:ext cx="4419767" cy="642938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The « </a:t>
            </a:r>
            <a:r>
              <a:rPr lang="fr-FR" sz="2800" dirty="0" err="1" smtClean="0"/>
              <a:t>deliverable</a:t>
            </a:r>
            <a:r>
              <a:rPr lang="fr-FR" sz="2800" dirty="0" smtClean="0"/>
              <a:t> » of </a:t>
            </a:r>
            <a:br>
              <a:rPr lang="fr-FR" sz="2800" dirty="0" smtClean="0"/>
            </a:br>
            <a:r>
              <a:rPr lang="fr-FR" sz="2800" dirty="0" smtClean="0"/>
              <a:t>EGDI -scope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20262" y="979118"/>
            <a:ext cx="742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 Geological Information System for Europe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0261" y="2693210"/>
            <a:ext cx="7313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analogy with </a:t>
            </a:r>
            <a:r>
              <a:rPr lang="en-US" b="1" dirty="0" smtClean="0"/>
              <a:t>existing </a:t>
            </a:r>
            <a:r>
              <a:rPr lang="en-US" b="1" dirty="0" err="1" smtClean="0"/>
              <a:t>organisations</a:t>
            </a:r>
            <a:r>
              <a:rPr lang="en-US" dirty="0" smtClean="0"/>
              <a:t>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WISE: Water </a:t>
            </a:r>
            <a:r>
              <a:rPr lang="en-US" b="1" i="1" dirty="0" smtClean="0"/>
              <a:t>Information System for Europe</a:t>
            </a:r>
            <a:r>
              <a:rPr lang="en-US" dirty="0" smtClean="0"/>
              <a:t>, the reference towards EU Commission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Marine: a module of WISE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BISE: Biodiversity </a:t>
            </a:r>
            <a:r>
              <a:rPr lang="en-US" b="1" i="1" dirty="0" smtClean="0"/>
              <a:t>Information </a:t>
            </a:r>
            <a:r>
              <a:rPr lang="en-US" b="1" i="1" dirty="0"/>
              <a:t>System for </a:t>
            </a:r>
            <a:r>
              <a:rPr lang="en-US" b="1" i="1" dirty="0" smtClean="0"/>
              <a:t>Europe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Air …</a:t>
            </a:r>
          </a:p>
          <a:p>
            <a:endParaRPr lang="en-US" dirty="0" smtClean="0"/>
          </a:p>
          <a:p>
            <a:r>
              <a:rPr lang="en-US" dirty="0" smtClean="0"/>
              <a:t>Could ensure better visibility / understanding from the outside world (non geological)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EGDI-Scope =&gt; GISE ?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595312" y="2209797"/>
            <a:ext cx="7019292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31255" y="1896597"/>
            <a:ext cx="3297706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Geology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312" y="1581149"/>
            <a:ext cx="7019292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EC Policies: Mining Wastes, WFD, …,INSPIRE, …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8442" y="1895473"/>
            <a:ext cx="1200474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Biodiversity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8916" y="1895473"/>
            <a:ext cx="868869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Water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5848" y="1895473"/>
            <a:ext cx="643152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Air</a:t>
            </a:r>
            <a:endParaRPr lang="en-US" sz="1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75626" y="190326"/>
            <a:ext cx="4419767" cy="642938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The « </a:t>
            </a:r>
            <a:r>
              <a:rPr lang="fr-FR" sz="2800" dirty="0" err="1"/>
              <a:t>deliverable</a:t>
            </a:r>
            <a:r>
              <a:rPr lang="fr-FR" sz="2800" dirty="0"/>
              <a:t> » of </a:t>
            </a:r>
            <a:br>
              <a:rPr lang="fr-FR" sz="2800" dirty="0"/>
            </a:br>
            <a:r>
              <a:rPr lang="fr-FR" sz="2800" dirty="0"/>
              <a:t>EGDI -scope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20262" y="979118"/>
            <a:ext cx="7218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 Geological Information System for Europe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520261" y="2315652"/>
            <a:ext cx="7019292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56204" y="2002452"/>
            <a:ext cx="3297706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Geology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261" y="1687004"/>
            <a:ext cx="7019292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EC Policies: Mining Wastes, WFD, …,INSPIRE, …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3391" y="2001328"/>
            <a:ext cx="1408164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Biodiversity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1555" y="2001328"/>
            <a:ext cx="1220736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Water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0261" y="2693210"/>
            <a:ext cx="7886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Organising</a:t>
            </a:r>
            <a:r>
              <a:rPr lang="en-US" sz="1600" dirty="0" smtClean="0"/>
              <a:t> an </a:t>
            </a:r>
            <a:r>
              <a:rPr lang="en-US" sz="1600" b="1" dirty="0" smtClean="0"/>
              <a:t>Information System </a:t>
            </a:r>
            <a:r>
              <a:rPr lang="en-US" sz="1600" dirty="0" smtClean="0"/>
              <a:t>instead a Data Infrastructure:</a:t>
            </a:r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An information system uses data infrastructures, but  is not limited to …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Infrastructures </a:t>
            </a:r>
            <a:r>
              <a:rPr lang="en-US" sz="1600" dirty="0"/>
              <a:t>depict mainly hardware issues in most minds whereas we try to create synergies between </a:t>
            </a:r>
            <a:r>
              <a:rPr lang="en-US" sz="1600" dirty="0" smtClean="0"/>
              <a:t>initiatives and projects</a:t>
            </a: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Provides </a:t>
            </a:r>
            <a:r>
              <a:rPr lang="en-US" sz="1600" dirty="0"/>
              <a:t>more flexibility in the way it is </a:t>
            </a:r>
            <a:r>
              <a:rPr lang="en-US" sz="1600" dirty="0" smtClean="0"/>
              <a:t>deployed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Broadens the scope, by targeting also groups involving domain experts to define data models (e.g. Mineral waste extension to INSPIRE), quality (QA, QC), add value to data…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Easier to convince the European level that there is no short-term need for a “data center like” infrastructure that costs: the initial small-scale structure will grow while becoming the reference point </a:t>
            </a:r>
          </a:p>
        </p:txBody>
      </p:sp>
    </p:spTree>
    <p:extLst>
      <p:ext uri="{BB962C8B-B14F-4D97-AF65-F5344CB8AC3E}">
        <p14:creationId xmlns:p14="http://schemas.microsoft.com/office/powerpoint/2010/main" val="8712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75626" y="190326"/>
            <a:ext cx="4419767" cy="642938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The « </a:t>
            </a:r>
            <a:r>
              <a:rPr lang="fr-FR" sz="2800" dirty="0" err="1"/>
              <a:t>deliverable</a:t>
            </a:r>
            <a:r>
              <a:rPr lang="fr-FR" sz="2800" dirty="0"/>
              <a:t> » of </a:t>
            </a:r>
            <a:br>
              <a:rPr lang="fr-FR" sz="2800" dirty="0"/>
            </a:br>
            <a:r>
              <a:rPr lang="fr-FR" sz="2800" dirty="0"/>
              <a:t>EGDI -scope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20262" y="979118"/>
            <a:ext cx="729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 Geological Information System for Europe 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010" y="2515790"/>
            <a:ext cx="81663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Geological Information System could support EU, </a:t>
            </a:r>
            <a:r>
              <a:rPr lang="en-US" b="1" dirty="0" smtClean="0"/>
              <a:t>collecting information </a:t>
            </a:r>
            <a:r>
              <a:rPr lang="en-US" dirty="0" smtClean="0"/>
              <a:t>relating to European directives / policies: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Mining Waste directive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Raw Material Initiative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Groundwater directive (link with WISE), …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It will become de-facto the </a:t>
            </a:r>
            <a:r>
              <a:rPr lang="en-US" b="1" dirty="0" smtClean="0"/>
              <a:t>reference</a:t>
            </a:r>
            <a:r>
              <a:rPr lang="en-US" dirty="0" smtClean="0"/>
              <a:t> geoscience information pipeline towards EU Commission</a:t>
            </a:r>
          </a:p>
          <a:p>
            <a:endParaRPr lang="en-US" dirty="0"/>
          </a:p>
          <a:p>
            <a:r>
              <a:rPr lang="en-US" dirty="0" smtClean="0"/>
              <a:t>Links with other initiatives: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INSPIRE: strongly implementing INSPIRE rules (extending when necessary)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SEIS -&gt; SEIS Geoscience information pillar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GEOSS -&gt; GEOSS European counter for Geological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EPOS -&gt; strengthening link with research communities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500010" y="2158490"/>
            <a:ext cx="7019292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5953" y="1845290"/>
            <a:ext cx="3297706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Geology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10" y="1529842"/>
            <a:ext cx="7019292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EC Policies: Mining Wastes, WFD, …,INSPIRE, …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3140" y="1844166"/>
            <a:ext cx="1200474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Biodiversity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3614" y="1844166"/>
            <a:ext cx="868869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Water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0546" y="1844166"/>
            <a:ext cx="643152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Air</a:t>
            </a:r>
            <a:endParaRPr lang="en-US" sz="1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75626" y="190326"/>
            <a:ext cx="4419767" cy="642938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The « </a:t>
            </a:r>
            <a:r>
              <a:rPr lang="fr-FR" sz="2800" dirty="0" err="1"/>
              <a:t>deliverable</a:t>
            </a:r>
            <a:r>
              <a:rPr lang="fr-FR" sz="2800" dirty="0"/>
              <a:t> » of </a:t>
            </a:r>
            <a:br>
              <a:rPr lang="fr-FR" sz="2800" dirty="0"/>
            </a:br>
            <a:r>
              <a:rPr lang="fr-FR" sz="2800" dirty="0"/>
              <a:t>EGDI -scope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20262" y="979118"/>
            <a:ext cx="7299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 Geological Information System for Europe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linked with other initiatives (ex: GEOSS)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D:\Documents\grellets\Travail\International\FP7\EGDI-Scope\20140528_EGU\Progress_meeting\Src\Architecture_SG_edits\Diapositiv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43" y="1607713"/>
            <a:ext cx="7004649" cy="52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75626" y="190326"/>
            <a:ext cx="4419767" cy="642938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The « </a:t>
            </a:r>
            <a:r>
              <a:rPr lang="fr-FR" sz="2800" dirty="0" err="1"/>
              <a:t>deliverable</a:t>
            </a:r>
            <a:r>
              <a:rPr lang="fr-FR" sz="2800" dirty="0"/>
              <a:t> » of </a:t>
            </a:r>
            <a:br>
              <a:rPr lang="fr-FR" sz="2800" dirty="0"/>
            </a:br>
            <a:r>
              <a:rPr lang="fr-FR" sz="2800" dirty="0"/>
              <a:t>EGDI -scope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20262" y="979118"/>
            <a:ext cx="7299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 Geological Information System for Europe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linked with other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initiatives (ex: GEOSS)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D:\Documents\grellets\Travail\International\FP7\EGDI-Scope\20140528_EGU\Progress_meeting\Src\Architecture_SG_edits\Diapositiv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99" y="1578000"/>
            <a:ext cx="7040001" cy="5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75626" y="190326"/>
            <a:ext cx="4419767" cy="642938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The « </a:t>
            </a:r>
            <a:r>
              <a:rPr lang="fr-FR" sz="2800" dirty="0" err="1"/>
              <a:t>deliverable</a:t>
            </a:r>
            <a:r>
              <a:rPr lang="fr-FR" sz="2800" dirty="0"/>
              <a:t> » of </a:t>
            </a:r>
            <a:br>
              <a:rPr lang="fr-FR" sz="2800" dirty="0"/>
            </a:br>
            <a:r>
              <a:rPr lang="fr-FR" sz="2800" dirty="0"/>
              <a:t>EGDI -scope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20262" y="979118"/>
            <a:ext cx="7299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 Geological Information System for Europe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linked with other initiatives (ex: GEOSS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Documents\grellets\Travail\International\FP7\EGDI-Scope\20140528_EGU\Progress_meeting\Src\Architecture_SG_edits\Diapositiv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99" y="1578000"/>
            <a:ext cx="7040001" cy="5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75626" y="190326"/>
            <a:ext cx="4419767" cy="642938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The « </a:t>
            </a:r>
            <a:r>
              <a:rPr lang="fr-FR" sz="2800" dirty="0" err="1"/>
              <a:t>deliverable</a:t>
            </a:r>
            <a:r>
              <a:rPr lang="fr-FR" sz="2800" dirty="0"/>
              <a:t> » of </a:t>
            </a:r>
            <a:br>
              <a:rPr lang="fr-FR" sz="2800" dirty="0"/>
            </a:br>
            <a:r>
              <a:rPr lang="fr-FR" sz="2800" dirty="0"/>
              <a:t>EGDI -scope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20261" y="979118"/>
            <a:ext cx="723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 Geological Information System for Europe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011" y="2515790"/>
            <a:ext cx="7886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Geological Information System </a:t>
            </a:r>
            <a:r>
              <a:rPr lang="en-US" b="1" dirty="0" smtClean="0"/>
              <a:t>content</a:t>
            </a:r>
            <a:r>
              <a:rPr lang="en-US" dirty="0" smtClean="0"/>
              <a:t> =&gt; </a:t>
            </a:r>
            <a:r>
              <a:rPr lang="en-US" dirty="0"/>
              <a:t>More than an infrastructure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Domain groups: define domain needs, enhance data structures, define needs for value added data, quality (QA, QC), …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 groups: coordinate best practices, help domain groups to structure their information needs, support deployment of new data collection solutions at Member States level, …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 backbone, around its central node: architecture, collection/diffusion DBs, viewer, portals, web services, …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smtClean="0"/>
              <a:t>Central node</a:t>
            </a:r>
            <a:r>
              <a:rPr lang="en-US" dirty="0" smtClean="0"/>
              <a:t>: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Metadata catalogue, Vocabularies repository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Services to check INSPIRE conformity (links with INSPIRE Maintenance)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Brokers,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…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626448" y="2158490"/>
            <a:ext cx="7019292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62391" y="1845290"/>
            <a:ext cx="3297706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Geology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448" y="1529842"/>
            <a:ext cx="7019292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EC Policies: Mining Wastes, WFD, …,INSPIRE, …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9578" y="1844166"/>
            <a:ext cx="1200474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Biodiversity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0052" y="1844166"/>
            <a:ext cx="868869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Water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6984" y="1844166"/>
            <a:ext cx="643152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Air</a:t>
            </a:r>
            <a:endParaRPr lang="en-US" sz="1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75626" y="190326"/>
            <a:ext cx="4419767" cy="642938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The « </a:t>
            </a:r>
            <a:r>
              <a:rPr lang="fr-FR" sz="2800" dirty="0" err="1"/>
              <a:t>deliverable</a:t>
            </a:r>
            <a:r>
              <a:rPr lang="fr-FR" sz="2800" dirty="0"/>
              <a:t> » of </a:t>
            </a:r>
            <a:br>
              <a:rPr lang="fr-FR" sz="2800" dirty="0"/>
            </a:br>
            <a:r>
              <a:rPr lang="fr-FR" sz="2800" dirty="0"/>
              <a:t>EGDI -scope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20261" y="979118"/>
            <a:ext cx="723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 Geological Information System for Europe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011" y="2515790"/>
            <a:ext cx="7886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clearer way to position GSOs and EGS</a:t>
            </a:r>
          </a:p>
          <a:p>
            <a:endParaRPr lang="en-US" dirty="0"/>
          </a:p>
          <a:p>
            <a:r>
              <a:rPr lang="en-US" dirty="0" smtClean="0"/>
              <a:t>Less competition with Research Infrastructures (EPOS…)</a:t>
            </a:r>
          </a:p>
          <a:p>
            <a:endParaRPr lang="en-US" dirty="0"/>
          </a:p>
          <a:p>
            <a:r>
              <a:rPr lang="en-US" dirty="0" smtClean="0"/>
              <a:t>Use the political tools to solve the national obligations / subsidiarity issues</a:t>
            </a:r>
          </a:p>
          <a:p>
            <a:endParaRPr lang="en-US" dirty="0"/>
          </a:p>
          <a:p>
            <a:r>
              <a:rPr lang="en-US" dirty="0" smtClean="0"/>
              <a:t>If initiated and animated by EGS, could become the reference information channel for geoscience for Europe</a:t>
            </a:r>
          </a:p>
          <a:p>
            <a:endParaRPr lang="en-US" dirty="0"/>
          </a:p>
          <a:p>
            <a:r>
              <a:rPr lang="en-US" dirty="0" smtClean="0"/>
              <a:t>The real backbone of the </a:t>
            </a:r>
            <a:r>
              <a:rPr lang="en-US" b="1" i="1" dirty="0" smtClean="0"/>
              <a:t>“European </a:t>
            </a:r>
            <a:r>
              <a:rPr lang="en-US" b="1" i="1" dirty="0"/>
              <a:t>Geological </a:t>
            </a:r>
            <a:r>
              <a:rPr lang="en-US" b="1" i="1" dirty="0" smtClean="0"/>
              <a:t>Service” </a:t>
            </a:r>
            <a:r>
              <a:rPr lang="en-US" dirty="0" smtClean="0"/>
              <a:t>(not limited to data infrastructure)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626448" y="2158490"/>
            <a:ext cx="7019292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62391" y="1845290"/>
            <a:ext cx="3297706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Geology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448" y="1529842"/>
            <a:ext cx="7019292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EC Policies: Mining Wastes, WFD, …,INSPIRE, …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9578" y="1844166"/>
            <a:ext cx="1200474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Biodiversity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0052" y="1844166"/>
            <a:ext cx="868869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Water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6984" y="1844166"/>
            <a:ext cx="643152" cy="31432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70C0"/>
                </a:solidFill>
              </a:rPr>
              <a:t>Air</a:t>
            </a:r>
            <a:endParaRPr lang="en-US" sz="1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17081</TotalTime>
  <Words>660</Words>
  <Application>Microsoft Office PowerPoint</Application>
  <PresentationFormat>Affichage à l'écran (4:3)</PresentationFormat>
  <Paragraphs>120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Viale</vt:lpstr>
      <vt:lpstr>Présentation PowerPoint</vt:lpstr>
      <vt:lpstr>The « deliverable » of  EGDI -scope</vt:lpstr>
      <vt:lpstr>The « deliverable » of  EGDI -scope</vt:lpstr>
      <vt:lpstr>The « deliverable » of  EGDI -scope</vt:lpstr>
      <vt:lpstr>The « deliverable » of  EGDI -scope</vt:lpstr>
      <vt:lpstr>The « deliverable » of  EGDI -scope</vt:lpstr>
      <vt:lpstr>The « deliverable » of  EGDI -scope</vt:lpstr>
      <vt:lpstr>The « deliverable » of  EGDI -scope</vt:lpstr>
      <vt:lpstr>The « deliverable » of  EGDI -scope</vt:lpstr>
      <vt:lpstr>Discussion</vt:lpstr>
      <vt:lpstr>Présentation PowerPoint</vt:lpstr>
    </vt:vector>
  </TitlesOfParts>
  <Company>A.P.A.T.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EGDI-Scope WP4</dc:title>
  <dc:creator>Serrano J.Jacques</dc:creator>
  <cp:lastModifiedBy>Grellet Sylvain</cp:lastModifiedBy>
  <cp:revision>1228</cp:revision>
  <cp:lastPrinted>2014-03-13T16:02:26Z</cp:lastPrinted>
  <dcterms:created xsi:type="dcterms:W3CDTF">2009-05-27T08:12:50Z</dcterms:created>
  <dcterms:modified xsi:type="dcterms:W3CDTF">2014-05-07T10:27:26Z</dcterms:modified>
</cp:coreProperties>
</file>