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47" r:id="rId1"/>
  </p:sldMasterIdLst>
  <p:notesMasterIdLst>
    <p:notesMasterId r:id="rId35"/>
  </p:notesMasterIdLst>
  <p:handoutMasterIdLst>
    <p:handoutMasterId r:id="rId36"/>
  </p:handoutMasterIdLst>
  <p:sldIdLst>
    <p:sldId id="620" r:id="rId2"/>
    <p:sldId id="567" r:id="rId3"/>
    <p:sldId id="606" r:id="rId4"/>
    <p:sldId id="607" r:id="rId5"/>
    <p:sldId id="569" r:id="rId6"/>
    <p:sldId id="604" r:id="rId7"/>
    <p:sldId id="568" r:id="rId8"/>
    <p:sldId id="570" r:id="rId9"/>
    <p:sldId id="608" r:id="rId10"/>
    <p:sldId id="572" r:id="rId11"/>
    <p:sldId id="610" r:id="rId12"/>
    <p:sldId id="573" r:id="rId13"/>
    <p:sldId id="574" r:id="rId14"/>
    <p:sldId id="575" r:id="rId15"/>
    <p:sldId id="611" r:id="rId16"/>
    <p:sldId id="612" r:id="rId17"/>
    <p:sldId id="578" r:id="rId18"/>
    <p:sldId id="579" r:id="rId19"/>
    <p:sldId id="613" r:id="rId20"/>
    <p:sldId id="614" r:id="rId21"/>
    <p:sldId id="584" r:id="rId22"/>
    <p:sldId id="585" r:id="rId23"/>
    <p:sldId id="588" r:id="rId24"/>
    <p:sldId id="615" r:id="rId25"/>
    <p:sldId id="590" r:id="rId26"/>
    <p:sldId id="592" r:id="rId27"/>
    <p:sldId id="616" r:id="rId28"/>
    <p:sldId id="617" r:id="rId29"/>
    <p:sldId id="618" r:id="rId30"/>
    <p:sldId id="619" r:id="rId31"/>
    <p:sldId id="599" r:id="rId32"/>
    <p:sldId id="580" r:id="rId33"/>
    <p:sldId id="621" r:id="rId34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2D050"/>
    <a:srgbClr val="2DC54A"/>
    <a:srgbClr val="99CC00"/>
    <a:srgbClr val="CCECFF"/>
    <a:srgbClr val="EAEAEA"/>
    <a:srgbClr val="DDDDDD"/>
    <a:srgbClr val="A0DF1A"/>
    <a:srgbClr val="FFC517"/>
    <a:srgbClr val="FFE60D"/>
    <a:srgbClr val="7D111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890" y="-3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58"/>
    </p:cViewPr>
  </p:sorterViewPr>
  <p:notesViewPr>
    <p:cSldViewPr>
      <p:cViewPr varScale="1">
        <p:scale>
          <a:sx n="70" d="100"/>
          <a:sy n="70" d="100"/>
        </p:scale>
        <p:origin x="-2322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A642CF9-217A-420D-AFE3-55746B68C85E}" type="datetimeFigureOut">
              <a:rPr lang="it-IT"/>
              <a:pPr>
                <a:defRPr/>
              </a:pPr>
              <a:t>12/05/2014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C5712C0-062C-43DC-8F99-4260C536D1B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390547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5506F5C-2B09-42E4-842B-5CAE163D721D}" type="datetimeFigureOut">
              <a:rPr lang="it-IT"/>
              <a:pPr>
                <a:defRPr/>
              </a:pPr>
              <a:t>12/05/2014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318C6CC-FC63-49EB-8E81-52397F9E7A9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785703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nl-NL" smtClean="0">
              <a:ea typeface="ＭＳ Ｐゴシック" pitchFamily="34" charset="-128"/>
            </a:endParaRPr>
          </a:p>
        </p:txBody>
      </p:sp>
      <p:sp>
        <p:nvSpPr>
          <p:cNvPr id="419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A2CE5E0-DC05-419E-ABCD-EEF16E6A3440}" type="slidenum">
              <a:rPr lang="it-IT" altLang="nl-NL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it-IT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18C6CC-FC63-49EB-8E81-52397F9E7A94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- Organisational/ </a:t>
            </a:r>
            <a:r>
              <a:rPr lang="en-GB" dirty="0" err="1" smtClean="0"/>
              <a:t>Governace</a:t>
            </a:r>
            <a:r>
              <a:rPr lang="en-GB" dirty="0" smtClean="0"/>
              <a:t> structure reasonable?</a:t>
            </a:r>
          </a:p>
          <a:p>
            <a:pPr marL="171450" indent="-171450">
              <a:buFontTx/>
              <a:buChar char="-"/>
              <a:defRPr/>
            </a:pP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solidFill>
                  <a:prstClr val="black"/>
                </a:solidFill>
              </a:rPr>
              <a:t>Titel van de presentatie</a:t>
            </a:r>
          </a:p>
        </p:txBody>
      </p:sp>
      <p:sp>
        <p:nvSpPr>
          <p:cNvPr id="7680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3DEC50F-00CE-4715-8849-5A7E935751B6}" type="datetime8">
              <a:rPr lang="nl-NL" altLang="nl-NL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12-5-2014 12:22</a:t>
            </a:fld>
            <a:endParaRPr lang="nl-NL" altLang="nl-NL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06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55C34BC-1711-4530-A900-A0DE3765F64A}" type="slidenum">
              <a:rPr lang="nl-NL" altLang="nl-NL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nl-NL" altLang="nl-NL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122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F3544E-9161-4972-BF22-C22AE0FC8607}" type="slidenum">
              <a:rPr lang="it-IT" smtClean="0"/>
              <a:pPr/>
              <a:t>9</a:t>
            </a:fld>
            <a:endParaRPr 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8286DD5-EA84-457B-BBC0-1B053E05CF04}" type="slidenum">
              <a:rPr lang="it-IT">
                <a:latin typeface="Arial" charset="0"/>
                <a:ea typeface="ＭＳ Ｐゴシック" pitchFamily="34" charset="-128"/>
              </a:rPr>
              <a:pPr/>
              <a:t>23</a:t>
            </a:fld>
            <a:endParaRPr lang="it-IT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8286DD5-EA84-457B-BBC0-1B053E05CF04}" type="slidenum">
              <a:rPr lang="it-IT">
                <a:latin typeface="Arial" charset="0"/>
                <a:ea typeface="ＭＳ Ｐゴシック" pitchFamily="34" charset="-128"/>
              </a:rPr>
              <a:pPr/>
              <a:t>24</a:t>
            </a:fld>
            <a:endParaRPr lang="it-IT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olo rettangolo 10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grpSp>
        <p:nvGrpSpPr>
          <p:cNvPr id="5" name="Gruppo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igura a mano libera 16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/>
              <a:gdLst>
                <a:gd name="T0" fmla="*/ 2147483647 w 4697"/>
                <a:gd name="T1" fmla="*/ 0 h 367"/>
                <a:gd name="T2" fmla="*/ 2147483647 w 4697"/>
                <a:gd name="T3" fmla="*/ 2147483647 h 367"/>
                <a:gd name="T4" fmla="*/ 0 w 4697"/>
                <a:gd name="T5" fmla="*/ 2147483647 h 367"/>
                <a:gd name="T6" fmla="*/ 2147483647 w 4697"/>
                <a:gd name="T7" fmla="*/ 0 h 3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97"/>
                <a:gd name="T13" fmla="*/ 0 h 367"/>
                <a:gd name="T14" fmla="*/ 4697 w 4697"/>
                <a:gd name="T15" fmla="*/ 367 h 3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rgbClr val="1FAECD">
                <a:alpha val="39999"/>
              </a:srgbClr>
            </a:solidFill>
            <a:ln w="9525">
              <a:noFill/>
              <a:round/>
              <a:headEnd/>
              <a:tailEnd/>
            </a:ln>
            <a:effectLst>
              <a:outerShdw dist="38100" dir="18900000" algn="bl" rotWithShape="0">
                <a:srgbClr val="000000">
                  <a:alpha val="39998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BE"/>
            </a:p>
          </p:txBody>
        </p:sp>
        <p:sp>
          <p:nvSpPr>
            <p:cNvPr id="7" name="Figura a mano libera 18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" name="Figura a mano libera 19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Connettore 1 20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4" descr="EGDI-logo fin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79590"/>
            <a:ext cx="1296268" cy="51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uppo 15"/>
          <p:cNvGrpSpPr>
            <a:grpSpLocks/>
          </p:cNvGrpSpPr>
          <p:nvPr userDrawn="1"/>
        </p:nvGrpSpPr>
        <p:grpSpPr bwMode="auto">
          <a:xfrm>
            <a:off x="0" y="4946650"/>
            <a:ext cx="9147175" cy="1911350"/>
            <a:chOff x="-3765" y="4832896"/>
            <a:chExt cx="9147765" cy="2032196"/>
          </a:xfrm>
        </p:grpSpPr>
        <p:sp>
          <p:nvSpPr>
            <p:cNvPr id="13" name="Figura a mano libera 16"/>
            <p:cNvSpPr>
              <a:spLocks/>
            </p:cNvSpPr>
            <p:nvPr/>
          </p:nvSpPr>
          <p:spPr bwMode="auto">
            <a:xfrm>
              <a:off x="1687032" y="4832896"/>
              <a:ext cx="7456968" cy="518177"/>
            </a:xfrm>
            <a:custGeom>
              <a:avLst/>
              <a:gdLst>
                <a:gd name="T0" fmla="*/ 2147483647 w 4697"/>
                <a:gd name="T1" fmla="*/ 0 h 367"/>
                <a:gd name="T2" fmla="*/ 2147483647 w 4697"/>
                <a:gd name="T3" fmla="*/ 2147483647 h 367"/>
                <a:gd name="T4" fmla="*/ 0 w 4697"/>
                <a:gd name="T5" fmla="*/ 2147483647 h 367"/>
                <a:gd name="T6" fmla="*/ 2147483647 w 4697"/>
                <a:gd name="T7" fmla="*/ 0 h 3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97"/>
                <a:gd name="T13" fmla="*/ 0 h 367"/>
                <a:gd name="T14" fmla="*/ 4697 w 4697"/>
                <a:gd name="T15" fmla="*/ 367 h 3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rgbClr val="1FAECD">
                <a:alpha val="39999"/>
              </a:srgbClr>
            </a:solidFill>
            <a:ln w="9525">
              <a:noFill/>
              <a:round/>
              <a:headEnd/>
              <a:tailEnd/>
            </a:ln>
            <a:effectLst>
              <a:outerShdw dist="38100" dir="18900000" algn="bl" rotWithShape="0">
                <a:srgbClr val="000000">
                  <a:alpha val="39998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BE"/>
            </a:p>
          </p:txBody>
        </p:sp>
        <p:sp>
          <p:nvSpPr>
            <p:cNvPr id="14" name="Figura a mano libera 18"/>
            <p:cNvSpPr>
              <a:spLocks/>
            </p:cNvSpPr>
            <p:nvPr/>
          </p:nvSpPr>
          <p:spPr bwMode="auto">
            <a:xfrm>
              <a:off x="35443" y="5135529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15" name="Figura a mano libera 19"/>
            <p:cNvSpPr>
              <a:spLocks/>
            </p:cNvSpPr>
            <p:nvPr/>
          </p:nvSpPr>
          <p:spPr bwMode="auto">
            <a:xfrm>
              <a:off x="0" y="4883892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lang="en-US"/>
            </a:p>
          </p:txBody>
        </p:sp>
        <p:cxnSp>
          <p:nvCxnSpPr>
            <p:cNvPr id="16" name="Connettore 1 20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Figura a mano libera 18"/>
          <p:cNvSpPr>
            <a:spLocks/>
          </p:cNvSpPr>
          <p:nvPr userDrawn="1"/>
        </p:nvSpPr>
        <p:spPr bwMode="auto">
          <a:xfrm rot="285153" flipH="1">
            <a:off x="18845" y="5399336"/>
            <a:ext cx="9346870" cy="60788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0" y="0"/>
                </a:moveTo>
                <a:lnTo>
                  <a:pt x="5760" y="0"/>
                </a:lnTo>
                <a:lnTo>
                  <a:pt x="5760" y="528"/>
                </a:lnTo>
                <a:lnTo>
                  <a:pt x="48" y="0"/>
                </a:lnTo>
              </a:path>
            </a:pathLst>
          </a:custGeom>
          <a:solidFill>
            <a:srgbClr val="7D111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pic>
        <p:nvPicPr>
          <p:cNvPr id="19" name="Picture 31" descr="co-founded by EU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0687" y="323404"/>
            <a:ext cx="1563563" cy="4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rgbClr val="92D05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rgbClr val="92D050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2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582D675-DE48-412D-B8D0-10160D26F9C5}" type="datetimeFigureOut">
              <a:rPr lang="en-US"/>
              <a:pPr>
                <a:defRPr/>
              </a:pPr>
              <a:t>5/12/2014</a:t>
            </a:fld>
            <a:endParaRPr lang="en-US"/>
          </a:p>
        </p:txBody>
      </p:sp>
      <p:sp>
        <p:nvSpPr>
          <p:cNvPr id="21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7E3F7AA-2DBE-4E8E-8BAE-C2DFB5468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E9F0F-9901-4124-8372-A5FA2E2377CE}" type="datetimeFigureOut">
              <a:rPr lang="en-US"/>
              <a:pPr>
                <a:defRPr/>
              </a:pPr>
              <a:t>5/12/2014</a:t>
            </a:fld>
            <a:endParaRPr lang="en-US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2500E-E250-40F9-BF26-D802350824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igura a mano libera 12"/>
          <p:cNvSpPr>
            <a:spLocks/>
          </p:cNvSpPr>
          <p:nvPr/>
        </p:nvSpPr>
        <p:spPr bwMode="auto">
          <a:xfrm>
            <a:off x="468313" y="5964238"/>
            <a:ext cx="4940300" cy="920750"/>
          </a:xfrm>
          <a:custGeom>
            <a:avLst/>
            <a:gdLst>
              <a:gd name="T0" fmla="*/ 0 w 7485"/>
              <a:gd name="T1" fmla="*/ 0 h 337"/>
              <a:gd name="T2" fmla="*/ 2147483647 w 7485"/>
              <a:gd name="T3" fmla="*/ 0 h 337"/>
              <a:gd name="T4" fmla="*/ 2147483647 w 7485"/>
              <a:gd name="T5" fmla="*/ 2147483647 h 337"/>
              <a:gd name="T6" fmla="*/ 2147483647 w 7485"/>
              <a:gd name="T7" fmla="*/ 0 h 337"/>
              <a:gd name="T8" fmla="*/ 0 60000 65536"/>
              <a:gd name="T9" fmla="*/ 0 60000 65536"/>
              <a:gd name="T10" fmla="*/ 0 60000 65536"/>
              <a:gd name="T11" fmla="*/ 0 60000 65536"/>
              <a:gd name="T12" fmla="*/ 0 w 7485"/>
              <a:gd name="T13" fmla="*/ 0 h 337"/>
              <a:gd name="T14" fmla="*/ 7485 w 7485"/>
              <a:gd name="T15" fmla="*/ 337 h 3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rgbClr val="232323">
              <a:alpha val="39999"/>
            </a:srgbClr>
          </a:solidFill>
          <a:ln w="9525">
            <a:noFill/>
            <a:round/>
            <a:headEnd/>
            <a:tailEnd/>
          </a:ln>
          <a:effectLst>
            <a:outerShdw dist="38100" dir="18900000" algn="b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fr-BE"/>
          </a:p>
        </p:txBody>
      </p:sp>
      <p:sp>
        <p:nvSpPr>
          <p:cNvPr id="5" name="Figura a mano libera 11"/>
          <p:cNvSpPr>
            <a:spLocks/>
          </p:cNvSpPr>
          <p:nvPr/>
        </p:nvSpPr>
        <p:spPr bwMode="auto">
          <a:xfrm>
            <a:off x="467544" y="5951934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Triangolo rettangolo 13"/>
          <p:cNvSpPr>
            <a:spLocks/>
          </p:cNvSpPr>
          <p:nvPr/>
        </p:nvSpPr>
        <p:spPr bwMode="auto">
          <a:xfrm>
            <a:off x="0" y="5804516"/>
            <a:ext cx="3402314" cy="1080868"/>
          </a:xfrm>
          <a:prstGeom prst="rtTriangle">
            <a:avLst/>
          </a:prstGeom>
          <a:solidFill>
            <a:srgbClr val="92D050"/>
          </a:solid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7" name="Connettore 1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Gallone 10"/>
          <p:cNvSpPr>
            <a:spLocks noChangeArrowheads="1"/>
          </p:cNvSpPr>
          <p:nvPr userDrawn="1"/>
        </p:nvSpPr>
        <p:spPr bwMode="auto"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solidFill>
            <a:srgbClr val="FFC000"/>
          </a:solidFill>
          <a:ln w="3175" cap="rnd">
            <a:solidFill>
              <a:srgbClr val="FFC000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45998"/>
              </a:srgbClr>
            </a:outerShdw>
          </a:effectLst>
        </p:spPr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Gallone 15"/>
          <p:cNvSpPr>
            <a:spLocks noChangeArrowheads="1"/>
          </p:cNvSpPr>
          <p:nvPr userDrawn="1"/>
        </p:nvSpPr>
        <p:spPr bwMode="auto"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solidFill>
            <a:srgbClr val="FFC000"/>
          </a:solidFill>
          <a:ln w="3175" cap="rnd">
            <a:solidFill>
              <a:srgbClr val="FFC000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45998"/>
              </a:srgbClr>
            </a:outerShdw>
          </a:effectLst>
        </p:spPr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" name="Figura a mano libera 11"/>
          <p:cNvSpPr>
            <a:spLocks/>
          </p:cNvSpPr>
          <p:nvPr userDrawn="1"/>
        </p:nvSpPr>
        <p:spPr bwMode="auto">
          <a:xfrm>
            <a:off x="0" y="5832648"/>
            <a:ext cx="4734059" cy="105273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7D111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pic>
        <p:nvPicPr>
          <p:cNvPr id="11" name="Picture 25" descr="co-founded by EU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0013" y="179388"/>
            <a:ext cx="2154237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6" descr="EGDI-logo final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44450"/>
            <a:ext cx="18288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C8298-8F6C-44DE-B62D-AB4D2FD51937}" type="datetimeFigureOut">
              <a:rPr lang="en-US"/>
              <a:pPr>
                <a:defRPr/>
              </a:pPr>
              <a:t>5/12/2014</a:t>
            </a:fld>
            <a:endParaRPr lang="en-US"/>
          </a:p>
        </p:txBody>
      </p:sp>
      <p:sp>
        <p:nvSpPr>
          <p:cNvPr id="1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41BFB-D9D1-4D0F-9C6E-6FD8894A06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DAF08-F10C-49DB-95E0-8F57D5E6DA40}" type="datetimeFigureOut">
              <a:rPr lang="en-US"/>
              <a:pPr>
                <a:defRPr/>
              </a:pPr>
              <a:t>5/12/2014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F44E7-479E-444D-A659-75D3C971E6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noFill/>
        </p:spPr>
        <p:txBody>
          <a:bodyPr rtlCol="0"/>
          <a:lstStyle>
            <a:extLst/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2DBFF-C477-48AE-B18F-354CAF6C63A3}" type="datetimeFigureOut">
              <a:rPr lang="en-US"/>
              <a:pPr>
                <a:defRPr/>
              </a:pPr>
              <a:t>5/12/2014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0D592-4950-40BC-89B2-643DAA5AC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AD08E-5EED-49A1-892D-A2A97103243E}" type="datetimeFigureOut">
              <a:rPr lang="en-US"/>
              <a:pPr>
                <a:defRPr/>
              </a:pPr>
              <a:t>5/12/2014</a:t>
            </a:fld>
            <a:endParaRPr lang="en-US"/>
          </a:p>
        </p:txBody>
      </p:sp>
      <p:sp>
        <p:nvSpPr>
          <p:cNvPr id="3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814C4-A627-480A-821B-D66005822E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co-founded by EU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163" y="34925"/>
            <a:ext cx="207486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8" descr="EGDI-logo final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4450"/>
            <a:ext cx="18288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D1365-34FB-459C-B133-2D8B608E8EEE}" type="datetimeFigureOut">
              <a:rPr lang="en-US"/>
              <a:pPr>
                <a:defRPr/>
              </a:pPr>
              <a:t>5/12/2014</a:t>
            </a:fld>
            <a:endParaRPr lang="en-US"/>
          </a:p>
        </p:txBody>
      </p:sp>
      <p:sp>
        <p:nvSpPr>
          <p:cNvPr id="8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DCF1B-D040-4909-8DC6-228C964599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7A8E3-4C62-4AF1-9D00-15E9F2B746ED}" type="datetimeFigureOut">
              <a:rPr lang="en-US"/>
              <a:pPr>
                <a:defRPr/>
              </a:pPr>
              <a:t>5/12/2014</a:t>
            </a:fld>
            <a:endParaRPr lang="en-US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89E79-0160-4DCA-8D25-B877E4306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CE171-22E2-4F79-995A-9039C8BDA4CA}" type="datetimeFigureOut">
              <a:rPr lang="en-US"/>
              <a:pPr>
                <a:defRPr/>
              </a:pPr>
              <a:t>5/12/2014</a:t>
            </a:fld>
            <a:endParaRPr lang="en-US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2D301-E6FC-4E8C-B7BC-BD5A196C89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igura a mano libera 12"/>
          <p:cNvSpPr>
            <a:spLocks/>
          </p:cNvSpPr>
          <p:nvPr/>
        </p:nvSpPr>
        <p:spPr bwMode="auto">
          <a:xfrm>
            <a:off x="0" y="5805488"/>
            <a:ext cx="6084888" cy="1065212"/>
          </a:xfrm>
          <a:custGeom>
            <a:avLst/>
            <a:gdLst>
              <a:gd name="T0" fmla="*/ 0 w 7485"/>
              <a:gd name="T1" fmla="*/ 0 h 337"/>
              <a:gd name="T2" fmla="*/ 2147483647 w 7485"/>
              <a:gd name="T3" fmla="*/ 0 h 337"/>
              <a:gd name="T4" fmla="*/ 2147483647 w 7485"/>
              <a:gd name="T5" fmla="*/ 2147483647 h 337"/>
              <a:gd name="T6" fmla="*/ 2147483647 w 7485"/>
              <a:gd name="T7" fmla="*/ 0 h 337"/>
              <a:gd name="T8" fmla="*/ 0 60000 65536"/>
              <a:gd name="T9" fmla="*/ 0 60000 65536"/>
              <a:gd name="T10" fmla="*/ 0 60000 65536"/>
              <a:gd name="T11" fmla="*/ 0 60000 65536"/>
              <a:gd name="T12" fmla="*/ 0 w 7485"/>
              <a:gd name="T13" fmla="*/ 0 h 337"/>
              <a:gd name="T14" fmla="*/ 7485 w 7485"/>
              <a:gd name="T15" fmla="*/ 337 h 3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rgbClr val="1FAECD">
              <a:alpha val="39999"/>
            </a:srgbClr>
          </a:solidFill>
          <a:ln w="9525">
            <a:noFill/>
            <a:round/>
            <a:headEnd/>
            <a:tailEnd/>
          </a:ln>
          <a:effectLst>
            <a:outerShdw dist="38100" dir="18900000" algn="b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fr-BE"/>
          </a:p>
        </p:txBody>
      </p:sp>
      <p:sp>
        <p:nvSpPr>
          <p:cNvPr id="12" name="Figura a mano libera 11"/>
          <p:cNvSpPr>
            <a:spLocks/>
          </p:cNvSpPr>
          <p:nvPr/>
        </p:nvSpPr>
        <p:spPr bwMode="auto">
          <a:xfrm>
            <a:off x="467544" y="5951934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Triangolo rettangolo 13"/>
          <p:cNvSpPr>
            <a:spLocks/>
          </p:cNvSpPr>
          <p:nvPr/>
        </p:nvSpPr>
        <p:spPr bwMode="auto">
          <a:xfrm>
            <a:off x="0" y="5804516"/>
            <a:ext cx="3402314" cy="1080868"/>
          </a:xfrm>
          <a:prstGeom prst="rtTriangle">
            <a:avLst/>
          </a:prstGeom>
          <a:solidFill>
            <a:srgbClr val="92D050"/>
          </a:solid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15" name="Connettore 1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68313" y="917575"/>
            <a:ext cx="8218487" cy="1143000"/>
          </a:xfrm>
          <a:prstGeom prst="rect">
            <a:avLst/>
          </a:prstGeom>
          <a:noFill/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1035" name="Segnaposto testo 29"/>
          <p:cNvSpPr>
            <a:spLocks noGrp="1"/>
          </p:cNvSpPr>
          <p:nvPr>
            <p:ph type="body" idx="1"/>
          </p:nvPr>
        </p:nvSpPr>
        <p:spPr bwMode="auto">
          <a:xfrm>
            <a:off x="539750" y="2420938"/>
            <a:ext cx="822960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fld id="{BEC90CE0-18FC-4B1C-9A7F-9CAA7936700C}" type="datetimeFigureOut">
              <a:rPr lang="en-US"/>
              <a:pPr>
                <a:defRPr/>
              </a:pPr>
              <a:t>5/12/2014</a:t>
            </a:fld>
            <a:endParaRPr lang="en-US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F0727EA8-99A6-426A-864F-DFD82A45F0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9" name="Picture 10" descr="co-founded by EU.JPG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40352" y="389481"/>
            <a:ext cx="1074315" cy="303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" descr="EGDI-logo final.jp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1520" y="404664"/>
            <a:ext cx="909575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Figura a mano libera 11"/>
          <p:cNvSpPr>
            <a:spLocks/>
          </p:cNvSpPr>
          <p:nvPr userDrawn="1"/>
        </p:nvSpPr>
        <p:spPr bwMode="auto">
          <a:xfrm>
            <a:off x="0" y="5832648"/>
            <a:ext cx="4734059" cy="105273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7D111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04" r:id="rId1"/>
    <p:sldLayoutId id="2147485000" r:id="rId2"/>
    <p:sldLayoutId id="2147485005" r:id="rId3"/>
    <p:sldLayoutId id="2147485006" r:id="rId4"/>
    <p:sldLayoutId id="2147485007" r:id="rId5"/>
    <p:sldLayoutId id="2147485001" r:id="rId6"/>
    <p:sldLayoutId id="2147485008" r:id="rId7"/>
    <p:sldLayoutId id="2147485002" r:id="rId8"/>
    <p:sldLayoutId id="2147485003" r:id="rId9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rgbClr val="92D050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92D050"/>
          </a:solidFill>
          <a:latin typeface="Lucida Sans Unicode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92D050"/>
          </a:solidFill>
          <a:latin typeface="Lucida Sans Unicode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92D050"/>
          </a:solidFill>
          <a:latin typeface="Lucida Sans Unicode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92D050"/>
          </a:solidFill>
          <a:latin typeface="Lucida Sans Unicode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rgbClr val="7D1116"/>
          </a:solidFill>
          <a:latin typeface="+mn-lt"/>
          <a:ea typeface="ＭＳ Ｐゴシック" charset="0"/>
          <a:cs typeface="ＭＳ Ｐゴシック" charset="0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rgbClr val="7D1116"/>
          </a:solidFill>
          <a:latin typeface="+mn-lt"/>
          <a:ea typeface="ＭＳ Ｐゴシック" charset="0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rgbClr val="7D1116"/>
          </a:solidFill>
          <a:latin typeface="+mn-lt"/>
          <a:ea typeface="ＭＳ Ｐゴシック" charset="0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rgbClr val="7D1116"/>
          </a:solidFill>
          <a:latin typeface="+mn-lt"/>
          <a:ea typeface="ＭＳ Ｐゴシック" charset="0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rgbClr val="7D1116"/>
          </a:solidFill>
          <a:latin typeface="+mn-lt"/>
          <a:ea typeface="ＭＳ Ｐゴシック" charset="0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ela.sanmartin\Desktop\EGU%202014\FANFARE%20AND%20THEME.mp3" TargetMode="Externa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gif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image" Target="../media/image12.jpe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31" Type="http://schemas.openxmlformats.org/officeDocument/2006/relationships/image" Target="../media/image44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8313" y="1637928"/>
            <a:ext cx="8218487" cy="1143000"/>
          </a:xfrm>
        </p:spPr>
        <p:txBody>
          <a:bodyPr>
            <a:noAutofit/>
          </a:bodyPr>
          <a:lstStyle/>
          <a:p>
            <a:r>
              <a:rPr lang="fr-FR" sz="4800" dirty="0" smtClean="0"/>
              <a:t>EUROPEAN GEOLOGICAL</a:t>
            </a:r>
            <a:br>
              <a:rPr lang="fr-FR" sz="4800" dirty="0" smtClean="0"/>
            </a:br>
            <a:r>
              <a:rPr lang="fr-FR" sz="4800" dirty="0" smtClean="0"/>
              <a:t>DATA INFRASTRUCTURE</a:t>
            </a:r>
            <a:endParaRPr lang="fr-BE" sz="4800" dirty="0"/>
          </a:p>
        </p:txBody>
      </p:sp>
      <p:pic>
        <p:nvPicPr>
          <p:cNvPr id="4" name="Picture 24" descr="EGDI-logo fina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996952"/>
            <a:ext cx="4729789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FANFARE AND THEM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2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76"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magine 35" descr="764px-Europe_satellite_orthographi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  <p:grpSp>
        <p:nvGrpSpPr>
          <p:cNvPr id="37" name="Gruppo 36"/>
          <p:cNvGrpSpPr/>
          <p:nvPr/>
        </p:nvGrpSpPr>
        <p:grpSpPr>
          <a:xfrm>
            <a:off x="107504" y="1091770"/>
            <a:ext cx="9036496" cy="5865621"/>
            <a:chOff x="107504" y="1091770"/>
            <a:chExt cx="9036496" cy="5865621"/>
          </a:xfrm>
        </p:grpSpPr>
        <p:sp>
          <p:nvSpPr>
            <p:cNvPr id="15" name="Ellipse 14"/>
            <p:cNvSpPr/>
            <p:nvPr/>
          </p:nvSpPr>
          <p:spPr>
            <a:xfrm>
              <a:off x="107504" y="1091770"/>
              <a:ext cx="9036496" cy="5865621"/>
            </a:xfrm>
            <a:prstGeom prst="ellipse">
              <a:avLst/>
            </a:prstGeom>
            <a:gradFill>
              <a:gsLst>
                <a:gs pos="57000">
                  <a:srgbClr val="DDEBCF">
                    <a:alpha val="0"/>
                  </a:srgbClr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circle">
                <a:fillToRect l="100000" t="100000"/>
              </a:path>
            </a:gradFill>
            <a:ln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6" name="Gruppe 5"/>
            <p:cNvGrpSpPr/>
            <p:nvPr/>
          </p:nvGrpSpPr>
          <p:grpSpPr>
            <a:xfrm>
              <a:off x="3641420" y="2852936"/>
              <a:ext cx="1728192" cy="1584176"/>
              <a:chOff x="3419872" y="2204864"/>
              <a:chExt cx="1728192" cy="1584176"/>
            </a:xfrm>
            <a:solidFill>
              <a:srgbClr val="92D050"/>
            </a:solidFill>
          </p:grpSpPr>
          <p:sp>
            <p:nvSpPr>
              <p:cNvPr id="4" name="Rektangel 3"/>
              <p:cNvSpPr/>
              <p:nvPr/>
            </p:nvSpPr>
            <p:spPr>
              <a:xfrm>
                <a:off x="3419872" y="2204864"/>
                <a:ext cx="1728192" cy="1584176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7884" y="2276872"/>
                <a:ext cx="1521296" cy="56635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9" name="Picture 5" descr="- www.eurogeosurveys.or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8550" y="2852936"/>
                <a:ext cx="1520630" cy="896492"/>
              </a:xfrm>
              <a:prstGeom prst="rect">
                <a:avLst/>
              </a:prstGeom>
              <a:grpFill/>
              <a:extLst/>
            </p:spPr>
          </p:pic>
        </p:grp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9488" y="1855101"/>
              <a:ext cx="735090" cy="74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3513" y="2549880"/>
              <a:ext cx="1152127" cy="495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10" descr="European Commission log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2270" y="1277761"/>
              <a:ext cx="1638300" cy="1133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4276" y="1472801"/>
              <a:ext cx="670946" cy="743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8169" y="3284042"/>
              <a:ext cx="1207131" cy="667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4464" y="4588292"/>
              <a:ext cx="1224136" cy="39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1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472" y="4499092"/>
              <a:ext cx="1129655" cy="657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201" y="3589612"/>
              <a:ext cx="1102244" cy="815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16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2797487"/>
              <a:ext cx="1044248" cy="378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7137" y="5294201"/>
              <a:ext cx="573811" cy="605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6149336"/>
              <a:ext cx="1977008" cy="395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2068" y="4682081"/>
              <a:ext cx="725518" cy="707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5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1215" y="5389460"/>
              <a:ext cx="1388169" cy="432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0728" y="4487770"/>
              <a:ext cx="1187383" cy="43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295" y="2327653"/>
              <a:ext cx="698945" cy="698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5641" y="2491337"/>
              <a:ext cx="768904" cy="775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5145" y="3227170"/>
              <a:ext cx="1086079" cy="597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947" y="5129856"/>
              <a:ext cx="790773" cy="677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5165" y="5964118"/>
              <a:ext cx="1774502" cy="370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2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3986" y="1684622"/>
              <a:ext cx="758549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3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0844" y="3441074"/>
              <a:ext cx="1307953" cy="468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4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475" y="4737027"/>
              <a:ext cx="1313785" cy="485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5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8625" y="1661926"/>
              <a:ext cx="967016" cy="621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6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3513" y="5923026"/>
              <a:ext cx="1368747" cy="52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17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0202" y="4029143"/>
              <a:ext cx="1455068" cy="443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18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1348" y="4979891"/>
              <a:ext cx="729728" cy="715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19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5596828"/>
              <a:ext cx="889229" cy="367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18487" cy="620688"/>
          </a:xfrm>
        </p:spPr>
        <p:txBody>
          <a:bodyPr anchor="t">
            <a:noAutofit/>
          </a:bodyPr>
          <a:lstStyle/>
          <a:p>
            <a:r>
              <a:rPr lang="en-US" sz="3200" dirty="0" smtClean="0"/>
              <a:t> STAKEHOLDERS</a:t>
            </a:r>
            <a:br>
              <a:rPr lang="en-US" sz="3200" dirty="0" smtClean="0"/>
            </a:br>
            <a:r>
              <a:rPr lang="it-IT" sz="3200" dirty="0" smtClean="0"/>
              <a:t/>
            </a:r>
            <a:br>
              <a:rPr lang="it-IT" sz="3200" dirty="0" smtClean="0"/>
            </a:br>
            <a:endParaRPr lang="da-DK" sz="3200" dirty="0"/>
          </a:p>
        </p:txBody>
      </p:sp>
      <p:sp>
        <p:nvSpPr>
          <p:cNvPr id="39" name="Rettangolo 38"/>
          <p:cNvSpPr/>
          <p:nvPr/>
        </p:nvSpPr>
        <p:spPr>
          <a:xfrm>
            <a:off x="827584" y="4581128"/>
            <a:ext cx="8064896" cy="461665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ctr">
              <a:buClr>
                <a:srgbClr val="A0DF1A"/>
              </a:buClr>
            </a:pPr>
            <a:r>
              <a:rPr lang="en-US" sz="2400" dirty="0" smtClean="0"/>
              <a:t>Identification: </a:t>
            </a:r>
            <a:r>
              <a:rPr lang="da-DK" sz="24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stakeholder panel &amp; forum</a:t>
            </a:r>
            <a:endParaRPr lang="it-IT" sz="2400" dirty="0"/>
          </a:p>
        </p:txBody>
      </p:sp>
      <p:sp>
        <p:nvSpPr>
          <p:cNvPr id="40" name="Rettangolo 39"/>
          <p:cNvSpPr/>
          <p:nvPr/>
        </p:nvSpPr>
        <p:spPr>
          <a:xfrm>
            <a:off x="827584" y="5229200"/>
            <a:ext cx="8064896" cy="461665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marL="0" lvl="2" algn="ctr">
              <a:buClr>
                <a:srgbClr val="A0DF1A"/>
              </a:buClr>
            </a:pPr>
            <a:r>
              <a:rPr lang="en-US" sz="2400" dirty="0" smtClean="0"/>
              <a:t>Consultation: </a:t>
            </a:r>
            <a:r>
              <a:rPr lang="en-GB" sz="2400" dirty="0" smtClean="0"/>
              <a:t>workshops, questionnaires &amp; interviews</a:t>
            </a:r>
          </a:p>
        </p:txBody>
      </p:sp>
      <p:sp>
        <p:nvSpPr>
          <p:cNvPr id="41" name="Rettangolo 40"/>
          <p:cNvSpPr/>
          <p:nvPr/>
        </p:nvSpPr>
        <p:spPr>
          <a:xfrm>
            <a:off x="827584" y="5903893"/>
            <a:ext cx="8064896" cy="830997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r>
              <a:rPr lang="en-GB" sz="2400" dirty="0" smtClean="0"/>
              <a:t>Needs and Requirements: Requirement Specification (data, functionality, integration)</a:t>
            </a:r>
            <a:endParaRPr lang="fr-BE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3449731061"/>
      </p:ext>
    </p:extLst>
  </p:cSld>
  <p:clrMapOvr>
    <a:masterClrMapping/>
  </p:clrMapOvr>
  <p:transition advTm="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83237E-6 L 0.00191 -0.1810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1" animBg="1"/>
      <p:bldP spid="39" grpId="2" animBg="1"/>
      <p:bldP spid="39" grpId="3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054.jpg"/>
          <p:cNvPicPr>
            <a:picLocks noChangeAspect="1"/>
          </p:cNvPicPr>
          <p:nvPr/>
        </p:nvPicPr>
        <p:blipFill>
          <a:blip r:embed="rId2" cstate="print"/>
          <a:srcRect t="1136" r="64231" b="3842"/>
          <a:stretch>
            <a:fillRect/>
          </a:stretch>
        </p:blipFill>
        <p:spPr>
          <a:xfrm>
            <a:off x="2627784" y="836712"/>
            <a:ext cx="3456384" cy="6021288"/>
          </a:xfrm>
          <a:prstGeom prst="rect">
            <a:avLst/>
          </a:prstGeom>
        </p:spPr>
      </p:pic>
      <p:pic>
        <p:nvPicPr>
          <p:cNvPr id="16" name="Immagine 15" descr="terr3.jpg"/>
          <p:cNvPicPr>
            <a:picLocks noChangeAspect="1"/>
          </p:cNvPicPr>
          <p:nvPr/>
        </p:nvPicPr>
        <p:blipFill>
          <a:blip r:embed="rId3" cstate="print"/>
          <a:srcRect l="8054" r="13073"/>
          <a:stretch>
            <a:fillRect/>
          </a:stretch>
        </p:blipFill>
        <p:spPr>
          <a:xfrm>
            <a:off x="0" y="836712"/>
            <a:ext cx="3059832" cy="60212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0"/>
            <a:ext cx="8218487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/>
              <a:t>Use Cases</a:t>
            </a:r>
            <a:endParaRPr lang="fr-BE" sz="4000" dirty="0"/>
          </a:p>
        </p:txBody>
      </p:sp>
      <p:pic>
        <p:nvPicPr>
          <p:cNvPr id="12" name="Immagine 11" descr="Copper_2.jpg"/>
          <p:cNvPicPr>
            <a:picLocks noChangeAspect="1"/>
          </p:cNvPicPr>
          <p:nvPr/>
        </p:nvPicPr>
        <p:blipFill>
          <a:blip r:embed="rId4" cstate="print"/>
          <a:srcRect l="30313" t="1619" r="31888"/>
          <a:stretch>
            <a:fillRect/>
          </a:stretch>
        </p:blipFill>
        <p:spPr>
          <a:xfrm>
            <a:off x="6084168" y="836712"/>
            <a:ext cx="3059832" cy="6021288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6444208" y="908720"/>
            <a:ext cx="2699792" cy="1368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marL="0" lvl="2"/>
            <a:r>
              <a:rPr lang="en-GB" sz="2400" b="1" dirty="0" smtClean="0"/>
              <a:t>Mineral Resources: </a:t>
            </a:r>
            <a:r>
              <a:rPr lang="en-GB" sz="2000" b="1" i="1" dirty="0" smtClean="0"/>
              <a:t>Rare Earth Elements</a:t>
            </a:r>
          </a:p>
          <a:p>
            <a:pPr marL="0" lvl="2"/>
            <a:endParaRPr lang="en-GB" sz="2000" b="1" i="1" dirty="0" smtClean="0"/>
          </a:p>
        </p:txBody>
      </p:sp>
      <p:sp>
        <p:nvSpPr>
          <p:cNvPr id="9" name="Rettangolo 8"/>
          <p:cNvSpPr/>
          <p:nvPr/>
        </p:nvSpPr>
        <p:spPr>
          <a:xfrm>
            <a:off x="359832" y="908720"/>
            <a:ext cx="2700000" cy="1368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marL="0" lvl="2"/>
            <a:r>
              <a:rPr lang="en-GB" sz="2400" b="1" dirty="0" err="1" smtClean="0"/>
              <a:t>Geohazards</a:t>
            </a:r>
            <a:r>
              <a:rPr lang="en-GB" sz="2400" b="1" dirty="0" smtClean="0"/>
              <a:t>: </a:t>
            </a:r>
            <a:r>
              <a:rPr lang="en-GB" sz="2000" b="1" i="1" dirty="0" smtClean="0"/>
              <a:t>Ground instability in densely populated areas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3347864" y="908719"/>
            <a:ext cx="2699792" cy="1368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marL="0" lvl="2"/>
            <a:r>
              <a:rPr lang="en-GB" sz="2400" b="1" dirty="0" smtClean="0"/>
              <a:t>Water: </a:t>
            </a:r>
            <a:r>
              <a:rPr lang="en-GB" sz="2000" b="1" i="1" dirty="0" smtClean="0"/>
              <a:t>Natural background level of As in groundwater</a:t>
            </a:r>
          </a:p>
          <a:p>
            <a:pPr marL="0" lvl="2"/>
            <a:endParaRPr lang="en-GB" sz="2000" dirty="0" smtClean="0"/>
          </a:p>
        </p:txBody>
      </p:sp>
    </p:spTree>
  </p:cSld>
  <p:clrMapOvr>
    <a:masterClrMapping/>
  </p:clrMapOvr>
  <p:transition advTm="2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8" presetClass="entr" presetSubtype="12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8" presetClass="entr" presetSubtype="12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P1240801.JPG"/>
          <p:cNvPicPr>
            <a:picLocks noChangeAspect="1"/>
          </p:cNvPicPr>
          <p:nvPr/>
        </p:nvPicPr>
        <p:blipFill>
          <a:blip r:embed="rId2" cstate="print"/>
          <a:srcRect l="18500" t="7749" r="29925" b="4451"/>
          <a:stretch>
            <a:fillRect/>
          </a:stretch>
        </p:blipFill>
        <p:spPr>
          <a:xfrm>
            <a:off x="4427984" y="836712"/>
            <a:ext cx="4716016" cy="60212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0"/>
            <a:ext cx="8218487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/>
              <a:t>Use Cases</a:t>
            </a:r>
            <a:endParaRPr lang="fr-BE" sz="4000" dirty="0"/>
          </a:p>
        </p:txBody>
      </p:sp>
      <p:pic>
        <p:nvPicPr>
          <p:cNvPr id="6" name="Immagine 5" descr="DSC_030.jpg"/>
          <p:cNvPicPr>
            <a:picLocks noChangeAspect="1"/>
          </p:cNvPicPr>
          <p:nvPr/>
        </p:nvPicPr>
        <p:blipFill>
          <a:blip r:embed="rId3" cstate="print"/>
          <a:srcRect l="55962" t="21572" r="5831"/>
          <a:stretch>
            <a:fillRect/>
          </a:stretch>
        </p:blipFill>
        <p:spPr>
          <a:xfrm>
            <a:off x="0" y="836712"/>
            <a:ext cx="4572000" cy="6021288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0" y="1340768"/>
            <a:ext cx="4320000" cy="769441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marL="0" lvl="2">
              <a:buClr>
                <a:srgbClr val="A0DF1A"/>
              </a:buClr>
            </a:pPr>
            <a:r>
              <a:rPr lang="en-GB" sz="2400" b="1" dirty="0" smtClean="0"/>
              <a:t>ENVIRONMENT</a:t>
            </a:r>
            <a:r>
              <a:rPr lang="en-GB" sz="2000" b="1" dirty="0" smtClean="0"/>
              <a:t>: </a:t>
            </a:r>
            <a:r>
              <a:rPr lang="en-GB" sz="2000" b="1" i="1" dirty="0" smtClean="0"/>
              <a:t>Ecosystem mapping and assessment</a:t>
            </a:r>
          </a:p>
        </p:txBody>
      </p:sp>
      <p:sp>
        <p:nvSpPr>
          <p:cNvPr id="9" name="Rettangolo 8"/>
          <p:cNvSpPr/>
          <p:nvPr/>
        </p:nvSpPr>
        <p:spPr>
          <a:xfrm>
            <a:off x="4860512" y="1340768"/>
            <a:ext cx="4320000" cy="769441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marL="0" lvl="2">
              <a:buClr>
                <a:srgbClr val="A0DF1A"/>
              </a:buClr>
            </a:pPr>
            <a:r>
              <a:rPr lang="en-GB" sz="2400" b="1" dirty="0" smtClean="0"/>
              <a:t>GREEN ENERGY</a:t>
            </a:r>
            <a:r>
              <a:rPr lang="en-GB" sz="2000" b="1" dirty="0" smtClean="0"/>
              <a:t>: </a:t>
            </a:r>
            <a:r>
              <a:rPr lang="en-GB" sz="2000" b="1" i="1" dirty="0" smtClean="0"/>
              <a:t>Planning for offshore wind farms </a:t>
            </a:r>
          </a:p>
        </p:txBody>
      </p:sp>
    </p:spTree>
  </p:cSld>
  <p:clrMapOvr>
    <a:masterClrMapping/>
  </p:clrMapOvr>
  <p:transition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8" presetClass="entr" presetSubtype="1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rochure 250x180 2014_1-1.jpg"/>
          <p:cNvPicPr>
            <a:picLocks noChangeAspect="1"/>
          </p:cNvPicPr>
          <p:nvPr/>
        </p:nvPicPr>
        <p:blipFill>
          <a:blip r:embed="rId2" cstate="print"/>
          <a:srcRect l="41091" t="31100" r="38795" b="17450"/>
          <a:stretch>
            <a:fillRect/>
          </a:stretch>
        </p:blipFill>
        <p:spPr>
          <a:xfrm>
            <a:off x="0" y="1124744"/>
            <a:ext cx="9304154" cy="573325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0" y="0"/>
            <a:ext cx="8218487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/>
              <a:t>Future Perspectives</a:t>
            </a:r>
            <a:endParaRPr lang="fr-BE" sz="4000" dirty="0"/>
          </a:p>
        </p:txBody>
      </p:sp>
      <p:sp>
        <p:nvSpPr>
          <p:cNvPr id="5" name="Rettangolo 4"/>
          <p:cNvSpPr/>
          <p:nvPr/>
        </p:nvSpPr>
        <p:spPr>
          <a:xfrm>
            <a:off x="-36512" y="1340832"/>
            <a:ext cx="8424936" cy="540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marL="365125" lvl="1" indent="-255588">
              <a:spcBef>
                <a:spcPts val="600"/>
              </a:spcBef>
              <a:spcAft>
                <a:spcPts val="600"/>
              </a:spcAft>
              <a:buSzPct val="68000"/>
            </a:pPr>
            <a:r>
              <a:rPr lang="en-GB" sz="2000" b="1" dirty="0" smtClean="0">
                <a:cs typeface="ＭＳ Ｐゴシック" charset="0"/>
              </a:rPr>
              <a:t>Decisions regarding use cases to be supported in phase 1, 2, etc.</a:t>
            </a:r>
            <a:endParaRPr lang="en-GB" sz="2000" b="1" dirty="0">
              <a:cs typeface="ＭＳ Ｐゴシック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36512" y="2240928"/>
            <a:ext cx="8424936" cy="540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marL="365125" lvl="1" indent="-255588">
              <a:spcBef>
                <a:spcPts val="600"/>
              </a:spcBef>
              <a:spcAft>
                <a:spcPts val="600"/>
              </a:spcAft>
              <a:buSzPct val="68000"/>
            </a:pPr>
            <a:r>
              <a:rPr lang="en-GB" sz="2000" b="1" dirty="0" smtClean="0">
                <a:cs typeface="ＭＳ Ｐゴシック" charset="0"/>
              </a:rPr>
              <a:t>Assess user requirements in relation to;</a:t>
            </a:r>
          </a:p>
        </p:txBody>
      </p:sp>
      <p:sp>
        <p:nvSpPr>
          <p:cNvPr id="8" name="Rettangolo 7"/>
          <p:cNvSpPr/>
          <p:nvPr/>
        </p:nvSpPr>
        <p:spPr>
          <a:xfrm>
            <a:off x="0" y="3133998"/>
            <a:ext cx="8388424" cy="1231106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marL="0" lvl="2" indent="-255588">
              <a:spcBef>
                <a:spcPts val="400"/>
              </a:spcBef>
              <a:buSzPct val="68000"/>
              <a:buNone/>
            </a:pPr>
            <a:r>
              <a:rPr lang="en-GB" sz="2000" b="1" dirty="0" smtClean="0">
                <a:solidFill>
                  <a:srgbClr val="002060"/>
                </a:solidFill>
                <a:cs typeface="ＭＳ Ｐゴシック" charset="0"/>
              </a:rPr>
              <a:t>Datasets</a:t>
            </a:r>
          </a:p>
          <a:p>
            <a:pPr lvl="2">
              <a:buClr>
                <a:srgbClr val="A0DF1A"/>
              </a:buClr>
            </a:pPr>
            <a:r>
              <a:rPr lang="en-GB" b="1" dirty="0" smtClean="0">
                <a:solidFill>
                  <a:srgbClr val="002060"/>
                </a:solidFill>
              </a:rPr>
              <a:t>What is already available (phase 1)</a:t>
            </a:r>
          </a:p>
          <a:p>
            <a:pPr lvl="2">
              <a:buClr>
                <a:srgbClr val="A0DF1A"/>
              </a:buClr>
            </a:pPr>
            <a:r>
              <a:rPr lang="en-GB" b="1" dirty="0" smtClean="0">
                <a:solidFill>
                  <a:srgbClr val="002060"/>
                </a:solidFill>
              </a:rPr>
              <a:t>What can be produced in short term (phase 2)</a:t>
            </a:r>
          </a:p>
          <a:p>
            <a:pPr lvl="2">
              <a:buClr>
                <a:srgbClr val="A0DF1A"/>
              </a:buClr>
            </a:pPr>
            <a:r>
              <a:rPr lang="en-GB" b="1" dirty="0" smtClean="0">
                <a:solidFill>
                  <a:srgbClr val="002060"/>
                </a:solidFill>
              </a:rPr>
              <a:t>What can be produced in the long term (phase n)</a:t>
            </a:r>
          </a:p>
        </p:txBody>
      </p:sp>
      <p:sp>
        <p:nvSpPr>
          <p:cNvPr id="10" name="Rettangolo 9"/>
          <p:cNvSpPr/>
          <p:nvPr/>
        </p:nvSpPr>
        <p:spPr>
          <a:xfrm>
            <a:off x="0" y="4725144"/>
            <a:ext cx="8388424" cy="171329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marL="0" lvl="2" indent="-255588" eaLnBrk="0" hangingPunct="0">
              <a:spcBef>
                <a:spcPts val="400"/>
              </a:spcBef>
              <a:buClr>
                <a:schemeClr val="accent2"/>
              </a:buClr>
              <a:buSzPct val="68000"/>
              <a:defRPr/>
            </a:pPr>
            <a:r>
              <a:rPr lang="en-GB" sz="2000" b="1" dirty="0" smtClean="0">
                <a:solidFill>
                  <a:srgbClr val="002060"/>
                </a:solidFill>
                <a:ea typeface="ＭＳ Ｐゴシック" charset="0"/>
                <a:cs typeface="ＭＳ Ｐゴシック" charset="0"/>
              </a:rPr>
              <a:t>Technical possibilities</a:t>
            </a:r>
          </a:p>
          <a:p>
            <a:pPr marL="858838" lvl="2" indent="-228600" eaLnBrk="0" hangingPunct="0">
              <a:spcBef>
                <a:spcPts val="350"/>
              </a:spcBef>
              <a:buClr>
                <a:srgbClr val="A0DF1A"/>
              </a:buClr>
              <a:buSzPct val="100000"/>
              <a:buFont typeface="Wingdings 2" pitchFamily="18" charset="2"/>
              <a:buChar char=""/>
              <a:defRPr/>
            </a:pPr>
            <a:r>
              <a:rPr lang="en-GB" b="1" dirty="0" smtClean="0">
                <a:solidFill>
                  <a:srgbClr val="002060"/>
                </a:solidFill>
                <a:ea typeface="ＭＳ Ｐゴシック" charset="0"/>
              </a:rPr>
              <a:t>Need-to-have functionality  (phase 1)</a:t>
            </a:r>
          </a:p>
          <a:p>
            <a:pPr marL="858838" lvl="2" indent="-228600" eaLnBrk="0" hangingPunct="0">
              <a:spcBef>
                <a:spcPts val="350"/>
              </a:spcBef>
              <a:buClr>
                <a:srgbClr val="A0DF1A"/>
              </a:buClr>
              <a:buSzPct val="100000"/>
              <a:buFont typeface="Wingdings 2" pitchFamily="18" charset="2"/>
              <a:buChar char=""/>
              <a:defRPr/>
            </a:pPr>
            <a:r>
              <a:rPr lang="en-GB" b="1" dirty="0" smtClean="0">
                <a:solidFill>
                  <a:srgbClr val="002060"/>
                </a:solidFill>
                <a:ea typeface="ＭＳ Ｐゴシック" charset="0"/>
              </a:rPr>
              <a:t>Nice-to-have functionality (phase n)</a:t>
            </a:r>
          </a:p>
          <a:p>
            <a:pPr marL="858838" lvl="2" indent="-228600" eaLnBrk="0" hangingPunct="0">
              <a:spcBef>
                <a:spcPts val="350"/>
              </a:spcBef>
              <a:buClr>
                <a:srgbClr val="A0DF1A"/>
              </a:buClr>
              <a:buSzPct val="100000"/>
              <a:buFont typeface="Wingdings 2" pitchFamily="18" charset="2"/>
              <a:buChar char=""/>
              <a:defRPr/>
            </a:pPr>
            <a:r>
              <a:rPr lang="en-GB" b="1" dirty="0" smtClean="0">
                <a:solidFill>
                  <a:srgbClr val="002060"/>
                </a:solidFill>
                <a:ea typeface="ＭＳ Ｐゴシック" charset="0"/>
              </a:rPr>
              <a:t>Easy-to-satisfy requirements (phase 1)</a:t>
            </a:r>
          </a:p>
          <a:p>
            <a:pPr marL="858838" lvl="2" indent="-228600" eaLnBrk="0" hangingPunct="0">
              <a:spcBef>
                <a:spcPts val="350"/>
              </a:spcBef>
              <a:buClr>
                <a:srgbClr val="A0DF1A"/>
              </a:buClr>
              <a:buSzPct val="100000"/>
              <a:buFont typeface="Wingdings 2" pitchFamily="18" charset="2"/>
              <a:buChar char=""/>
              <a:defRPr/>
            </a:pPr>
            <a:r>
              <a:rPr lang="en-GB" b="1" dirty="0" smtClean="0">
                <a:solidFill>
                  <a:srgbClr val="002060"/>
                </a:solidFill>
                <a:ea typeface="ＭＳ Ｐゴシック" charset="0"/>
              </a:rPr>
              <a:t>Difficult-to-satisfy requirements (phase n)</a:t>
            </a:r>
          </a:p>
        </p:txBody>
      </p:sp>
    </p:spTree>
  </p:cSld>
  <p:clrMapOvr>
    <a:masterClrMapping/>
  </p:clrMapOvr>
  <p:transition advTm="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DSC_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91444"/>
            <a:ext cx="9144000" cy="5866556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23528" y="1556792"/>
            <a:ext cx="8424936" cy="40011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marL="566737" indent="-457200">
              <a:buClr>
                <a:srgbClr val="7D1116"/>
              </a:buClr>
              <a:buSzPct val="100000"/>
              <a:buFont typeface="Wingdings" pitchFamily="2" charset="2"/>
              <a:buChar char="§"/>
              <a:defRPr/>
            </a:pPr>
            <a:r>
              <a:rPr lang="fr-BE" sz="2000" dirty="0" smtClean="0"/>
              <a:t> </a:t>
            </a:r>
            <a:r>
              <a:rPr lang="en-GB" sz="2000" b="1" dirty="0" smtClean="0"/>
              <a:t>Stakeholders </a:t>
            </a:r>
            <a:r>
              <a:rPr lang="en-GB" sz="2000" b="1" u="sng" dirty="0" smtClean="0"/>
              <a:t>support and encourage </a:t>
            </a:r>
            <a:r>
              <a:rPr lang="en-GB" sz="2000" b="1" dirty="0" smtClean="0"/>
              <a:t>a future EGDI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51520" y="2164794"/>
            <a:ext cx="8496944" cy="40011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marL="566737" indent="-457200">
              <a:buClr>
                <a:srgbClr val="7D1116"/>
              </a:buClr>
              <a:buSzPct val="100000"/>
              <a:buFont typeface="Wingdings" pitchFamily="2" charset="2"/>
              <a:buChar char="§"/>
              <a:defRPr/>
            </a:pPr>
            <a:r>
              <a:rPr lang="fr-BE" sz="2000" dirty="0" smtClean="0"/>
              <a:t> </a:t>
            </a:r>
            <a:r>
              <a:rPr lang="en-GB" sz="2000" b="1" dirty="0" smtClean="0"/>
              <a:t>Real users </a:t>
            </a:r>
            <a:r>
              <a:rPr lang="en-GB" sz="2000" b="1" u="sng" dirty="0" smtClean="0"/>
              <a:t>do</a:t>
            </a:r>
            <a:r>
              <a:rPr lang="en-GB" sz="2000" b="1" dirty="0" smtClean="0"/>
              <a:t> exist</a:t>
            </a:r>
          </a:p>
        </p:txBody>
      </p:sp>
      <p:sp>
        <p:nvSpPr>
          <p:cNvPr id="8" name="Rettangolo 7"/>
          <p:cNvSpPr/>
          <p:nvPr/>
        </p:nvSpPr>
        <p:spPr>
          <a:xfrm>
            <a:off x="251520" y="2812866"/>
            <a:ext cx="8496944" cy="40011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marL="566737" indent="-457200">
              <a:buClr>
                <a:srgbClr val="7D1116"/>
              </a:buClr>
              <a:buSzPct val="100000"/>
              <a:buFont typeface="Wingdings" pitchFamily="2" charset="2"/>
              <a:buChar char="§"/>
              <a:defRPr/>
            </a:pPr>
            <a:r>
              <a:rPr lang="fr-BE" sz="2000" dirty="0" smtClean="0"/>
              <a:t> </a:t>
            </a:r>
            <a:r>
              <a:rPr lang="en-GB" sz="2000" b="1" dirty="0" smtClean="0"/>
              <a:t>There </a:t>
            </a:r>
            <a:r>
              <a:rPr lang="en-GB" sz="2000" b="1" u="sng" dirty="0" smtClean="0"/>
              <a:t>is</a:t>
            </a:r>
            <a:r>
              <a:rPr lang="en-GB" sz="2000" b="1" dirty="0" smtClean="0"/>
              <a:t> an information gap for EGDI to fill</a:t>
            </a:r>
          </a:p>
        </p:txBody>
      </p:sp>
      <p:sp>
        <p:nvSpPr>
          <p:cNvPr id="9" name="Rettangolo 8"/>
          <p:cNvSpPr/>
          <p:nvPr/>
        </p:nvSpPr>
        <p:spPr>
          <a:xfrm>
            <a:off x="251520" y="3460938"/>
            <a:ext cx="8496944" cy="40011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marL="566737" indent="-457200">
              <a:buClr>
                <a:srgbClr val="7D1116"/>
              </a:buClr>
              <a:buSzPct val="100000"/>
              <a:buFont typeface="Wingdings" pitchFamily="2" charset="2"/>
              <a:buChar char="§"/>
              <a:defRPr/>
            </a:pPr>
            <a:r>
              <a:rPr lang="fr-BE" sz="2000" dirty="0" smtClean="0"/>
              <a:t> </a:t>
            </a:r>
            <a:r>
              <a:rPr lang="en-GB" sz="2000" b="1" dirty="0" smtClean="0"/>
              <a:t>Non-expert users need </a:t>
            </a:r>
            <a:r>
              <a:rPr lang="en-GB" sz="2000" b="1" u="sng" dirty="0" smtClean="0"/>
              <a:t>easy accessible information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51520" y="4089266"/>
            <a:ext cx="8496944" cy="707886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marL="566737" indent="-457200">
              <a:buClr>
                <a:srgbClr val="7D1116"/>
              </a:buClr>
              <a:buSzPct val="100000"/>
              <a:buFont typeface="Wingdings" pitchFamily="2" charset="2"/>
              <a:buChar char="§"/>
              <a:defRPr/>
            </a:pPr>
            <a:r>
              <a:rPr lang="fr-BE" sz="2000" dirty="0" smtClean="0"/>
              <a:t> </a:t>
            </a:r>
            <a:r>
              <a:rPr lang="en-GB" sz="2000" b="1" dirty="0" smtClean="0"/>
              <a:t>Expert users need advanced access to </a:t>
            </a:r>
            <a:r>
              <a:rPr lang="en-GB" sz="2000" b="1" u="sng" dirty="0" smtClean="0"/>
              <a:t>comprehensive datasets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251520" y="4973106"/>
            <a:ext cx="8496944" cy="40011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marL="566737" indent="-457200">
              <a:buClr>
                <a:srgbClr val="7D1116"/>
              </a:buClr>
              <a:buSzPct val="100000"/>
              <a:buFont typeface="Wingdings" pitchFamily="2" charset="2"/>
              <a:buChar char="§"/>
              <a:defRPr/>
            </a:pPr>
            <a:r>
              <a:rPr lang="fr-BE" sz="2000" dirty="0" smtClean="0"/>
              <a:t> </a:t>
            </a:r>
            <a:r>
              <a:rPr lang="en-GB" sz="2000" b="1" dirty="0" smtClean="0"/>
              <a:t>Fulfilment of concrete use cases is essential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251520" y="5589240"/>
            <a:ext cx="8496944" cy="707886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marL="566737" indent="-457200">
              <a:buClr>
                <a:srgbClr val="7D111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2000" b="1" dirty="0" smtClean="0"/>
              <a:t>The key factors to future success are </a:t>
            </a:r>
            <a:r>
              <a:rPr lang="en-GB" sz="2000" b="1" u="sng" dirty="0" smtClean="0"/>
              <a:t>Content and </a:t>
            </a:r>
            <a:r>
              <a:rPr lang="en-GB" sz="2000" b="1" u="sng" dirty="0" err="1" smtClean="0"/>
              <a:t>Useability</a:t>
            </a:r>
            <a:endParaRPr lang="en-GB" sz="2000" b="1" u="sng" dirty="0" smtClean="0"/>
          </a:p>
          <a:p>
            <a:pPr marL="566737" indent="-457200">
              <a:buClr>
                <a:srgbClr val="7D1116"/>
              </a:buClr>
              <a:buSzPct val="100000"/>
              <a:buFont typeface="+mj-lt"/>
              <a:buAutoNum type="arabicPeriod"/>
              <a:defRPr/>
            </a:pPr>
            <a:endParaRPr lang="en-GB" sz="2000" b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1259632" y="188640"/>
            <a:ext cx="64087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92D05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rPr>
              <a:t>Stakeholders needs</a:t>
            </a:r>
            <a:r>
              <a:rPr lang="en-US" sz="4000" dirty="0"/>
              <a:t/>
            </a:r>
            <a:br>
              <a:rPr lang="en-US" sz="4000" dirty="0"/>
            </a:br>
            <a:endParaRPr lang="en-GB" sz="4000" dirty="0"/>
          </a:p>
        </p:txBody>
      </p:sp>
    </p:spTree>
  </p:cSld>
  <p:clrMapOvr>
    <a:masterClrMapping/>
  </p:clrMapOvr>
  <p:transition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75656" y="3140968"/>
            <a:ext cx="648072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32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Prioritisation</a:t>
            </a:r>
            <a:r>
              <a:rPr lang="en-US" sz="32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 of datasets &amp; proposal of  </a:t>
            </a:r>
            <a:br>
              <a:rPr lang="en-US" sz="32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</a:br>
            <a:r>
              <a:rPr lang="en-US" sz="32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  methodologies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1872208" cy="2420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2818747" y="2852936"/>
            <a:ext cx="6336704" cy="112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5125" marR="0" lvl="0" indent="-255588" algn="ctr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D1116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Inventory of projects</a:t>
            </a:r>
          </a:p>
          <a:p>
            <a:pPr marL="365125" marR="0" lvl="0" indent="-255588" algn="ctr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Over 80 European projects</a:t>
            </a:r>
          </a:p>
          <a:p>
            <a:pPr marL="620713" marR="0" lvl="1" indent="-228600" algn="ctr" defTabSz="914400" rtl="0" eaLnBrk="0" fontAlgn="base" latinLnBrk="0" hangingPunct="0">
              <a:lnSpc>
                <a:spcPct val="100000"/>
              </a:lnSpc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SzTx/>
              <a:buFont typeface="Verdana" pitchFamily="34" charset="0"/>
              <a:buChar char="◦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7D1116"/>
              </a:solidFill>
              <a:effectLst/>
              <a:uLnTx/>
              <a:uFillTx/>
              <a:latin typeface="+mn-lt"/>
              <a:ea typeface="ＭＳ Ｐゴシック" charset="0"/>
            </a:endParaRPr>
          </a:p>
        </p:txBody>
      </p:sp>
      <p:pic>
        <p:nvPicPr>
          <p:cNvPr id="11" name="Picture 3" descr="E:\BGS\Images + Movies\25k_coni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717032"/>
            <a:ext cx="2738411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Content Placeholder 1"/>
          <p:cNvSpPr txBox="1">
            <a:spLocks/>
          </p:cNvSpPr>
          <p:nvPr/>
        </p:nvSpPr>
        <p:spPr bwMode="auto">
          <a:xfrm>
            <a:off x="3275856" y="4077072"/>
            <a:ext cx="6336704" cy="112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5125" lvl="0" indent="-255588" algn="ctr" eaLnBrk="0" hangingPunct="0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en-GB" sz="3600" dirty="0" smtClean="0">
                <a:solidFill>
                  <a:srgbClr val="7D1116"/>
                </a:solidFill>
                <a:ea typeface="ＭＳ Ｐゴシック" charset="0"/>
                <a:cs typeface="ＭＳ Ｐゴシック" charset="0"/>
              </a:rPr>
              <a:t>Review of the data available within NGSO’s &amp; other organisations </a:t>
            </a:r>
          </a:p>
          <a:p>
            <a:pPr marL="858838" lvl="2" indent="-228600" algn="ctr" eaLnBrk="0" hangingPunct="0">
              <a:spcBef>
                <a:spcPts val="350"/>
              </a:spcBef>
              <a:buClr>
                <a:schemeClr val="accent2"/>
              </a:buClr>
              <a:buSzPct val="100000"/>
              <a:defRPr/>
            </a:pPr>
            <a:r>
              <a:rPr lang="en-GB" sz="3600" b="1" dirty="0" smtClean="0">
                <a:solidFill>
                  <a:srgbClr val="92D050"/>
                </a:solidFill>
                <a:ea typeface="ＭＳ Ｐゴシック" charset="0"/>
              </a:rPr>
              <a:t>2000 datasets analysed</a:t>
            </a:r>
          </a:p>
          <a:p>
            <a:pPr marL="620713" marR="0" lvl="1" indent="-228600" algn="ctr" defTabSz="914400" rtl="0" eaLnBrk="0" fontAlgn="base" latinLnBrk="0" hangingPunct="0">
              <a:lnSpc>
                <a:spcPct val="100000"/>
              </a:lnSpc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SzTx/>
              <a:buFont typeface="Verdana" pitchFamily="34" charset="0"/>
              <a:buChar char="◦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7D1116"/>
              </a:solidFill>
              <a:effectLst/>
              <a:uLnTx/>
              <a:uFillTx/>
              <a:latin typeface="+mn-lt"/>
              <a:ea typeface="ＭＳ Ｐゴシック" charset="0"/>
            </a:endParaRPr>
          </a:p>
        </p:txBody>
      </p:sp>
    </p:spTree>
  </p:cSld>
  <p:clrMapOvr>
    <a:masterClrMapping/>
  </p:clrMapOvr>
  <p:transition advTm="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6497 L 1.38889E-6 -0.3979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41 0.07532 L -0.13896 -0.1661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69" y="-1207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9732E-6 0.12537 L -2.19732E-6 -0.1450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5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3527 0.07532 L -0.1103 -0.134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78" y="-104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6" presetClass="emph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8" grpId="0"/>
      <p:bldP spid="8" grpId="1"/>
      <p:bldP spid="8" grpId="2"/>
      <p:bldP spid="8" grpId="3"/>
      <p:bldP spid="13" grpId="0"/>
      <p:bldP spid="13" grpId="1"/>
      <p:bldP spid="13" grpId="2"/>
      <p:bldP spid="13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https://academictech.doit.wisc.edu/ORFI/otr/creating/internet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1772816"/>
            <a:ext cx="2304256" cy="3204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47664" y="188640"/>
            <a:ext cx="648072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32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Prioritisation</a:t>
            </a:r>
            <a:r>
              <a:rPr lang="en-US" sz="32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 of datasets &amp; proposal of  </a:t>
            </a:r>
            <a:br>
              <a:rPr lang="en-US" sz="32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</a:br>
            <a:r>
              <a:rPr lang="en-US" sz="32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  methodologies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2627784" y="2852936"/>
            <a:ext cx="6336704" cy="112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5125" lvl="0" indent="-255588" algn="ctr" eaLnBrk="0" hangingPunct="0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en-GB" sz="2400" dirty="0" smtClean="0">
                <a:solidFill>
                  <a:srgbClr val="7D1116"/>
                </a:solidFill>
                <a:ea typeface="ＭＳ Ｐゴシック" charset="0"/>
                <a:cs typeface="ＭＳ Ｐゴシック" charset="0"/>
              </a:rPr>
              <a:t>Implementation and prioritisation plan for rolling out datasets on the EGDI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7D1116"/>
              </a:solidFill>
              <a:effectLst/>
              <a:uLnTx/>
              <a:uFillTx/>
              <a:latin typeface="+mn-lt"/>
              <a:ea typeface="ＭＳ Ｐゴシック" charset="0"/>
              <a:cs typeface="+mn-cs"/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 bwMode="auto">
          <a:xfrm>
            <a:off x="2807296" y="4365104"/>
            <a:ext cx="633670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400" dirty="0" smtClean="0"/>
              <a:t>Requirements for incorporating3D data</a:t>
            </a:r>
            <a:endParaRPr lang="fr-BE" sz="2400" dirty="0" smtClean="0"/>
          </a:p>
          <a:p>
            <a:pPr marL="858838" lvl="2" indent="-228600" algn="ctr" eaLnBrk="0" hangingPunct="0">
              <a:spcBef>
                <a:spcPts val="350"/>
              </a:spcBef>
              <a:buClr>
                <a:schemeClr val="accent2"/>
              </a:buClr>
              <a:buSzPct val="100000"/>
              <a:defRPr/>
            </a:pPr>
            <a:endParaRPr lang="en-GB" sz="2200" b="1" dirty="0" smtClean="0">
              <a:solidFill>
                <a:srgbClr val="92D050"/>
              </a:solidFill>
              <a:ea typeface="ＭＳ Ｐゴシック" charset="0"/>
            </a:endParaRPr>
          </a:p>
          <a:p>
            <a:pPr marL="620713" marR="0" lvl="1" indent="-228600" algn="ctr" defTabSz="914400" rtl="0" eaLnBrk="0" fontAlgn="base" latinLnBrk="0" hangingPunct="0">
              <a:lnSpc>
                <a:spcPct val="100000"/>
              </a:lnSpc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SzTx/>
              <a:buFont typeface="Verdana" pitchFamily="34" charset="0"/>
              <a:buChar char="◦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7D1116"/>
              </a:solidFill>
              <a:effectLst/>
              <a:uLnTx/>
              <a:uFillTx/>
              <a:latin typeface="+mn-lt"/>
              <a:ea typeface="ＭＳ Ｐゴシック" charset="0"/>
              <a:cs typeface="+mn-cs"/>
            </a:endParaRPr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04046E-6 L -0.09444 -0.1657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0" y="-83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06358E-6 L -0.09444 -0.1657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0" y="-83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8" grpId="3"/>
      <p:bldP spid="13" grpId="0"/>
      <p:bldP spid="13" grpId="1"/>
      <p:bldP spid="13" grpId="2"/>
      <p:bldP spid="13" grpId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Untitled 6.jpg"/>
          <p:cNvPicPr>
            <a:picLocks noChangeAspect="1"/>
          </p:cNvPicPr>
          <p:nvPr/>
        </p:nvPicPr>
        <p:blipFill>
          <a:blip r:embed="rId2" cstate="print"/>
          <a:srcRect l="16745" r="16226" b="42656"/>
          <a:stretch>
            <a:fillRect/>
          </a:stretch>
        </p:blipFill>
        <p:spPr>
          <a:xfrm>
            <a:off x="0" y="1484784"/>
            <a:ext cx="9144000" cy="561662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18487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/>
              <a:t>Future Perspectives</a:t>
            </a:r>
            <a:endParaRPr lang="fr-BE" sz="4000" dirty="0"/>
          </a:p>
        </p:txBody>
      </p:sp>
      <p:sp>
        <p:nvSpPr>
          <p:cNvPr id="8" name="Rettangolo 7"/>
          <p:cNvSpPr/>
          <p:nvPr/>
        </p:nvSpPr>
        <p:spPr>
          <a:xfrm>
            <a:off x="0" y="1700808"/>
            <a:ext cx="8172400" cy="461665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fr-BE" sz="2400" dirty="0" smtClean="0">
                <a:solidFill>
                  <a:srgbClr val="002060"/>
                </a:solidFill>
              </a:rPr>
              <a:t> </a:t>
            </a:r>
            <a:r>
              <a:rPr lang="fr-BE" sz="2400" b="1" dirty="0" err="1" smtClean="0">
                <a:solidFill>
                  <a:srgbClr val="002060"/>
                </a:solidFill>
              </a:rPr>
              <a:t>Need</a:t>
            </a:r>
            <a:r>
              <a:rPr lang="fr-BE" sz="2400" b="1" dirty="0" smtClean="0">
                <a:solidFill>
                  <a:srgbClr val="002060"/>
                </a:solidFill>
              </a:rPr>
              <a:t> to </a:t>
            </a:r>
            <a:r>
              <a:rPr lang="fr-BE" sz="2400" b="1" dirty="0" err="1" smtClean="0">
                <a:solidFill>
                  <a:srgbClr val="002060"/>
                </a:solidFill>
              </a:rPr>
              <a:t>sustain</a:t>
            </a:r>
            <a:r>
              <a:rPr lang="fr-BE" sz="2400" b="1" dirty="0" smtClean="0">
                <a:solidFill>
                  <a:srgbClr val="002060"/>
                </a:solidFill>
              </a:rPr>
              <a:t> data </a:t>
            </a:r>
            <a:r>
              <a:rPr lang="fr-BE" sz="2400" b="1" dirty="0" err="1" smtClean="0">
                <a:solidFill>
                  <a:srgbClr val="002060"/>
                </a:solidFill>
              </a:rPr>
              <a:t>from</a:t>
            </a:r>
            <a:r>
              <a:rPr lang="fr-BE" sz="2400" b="1" dirty="0" smtClean="0">
                <a:solidFill>
                  <a:srgbClr val="002060"/>
                </a:solidFill>
              </a:rPr>
              <a:t> </a:t>
            </a:r>
            <a:r>
              <a:rPr lang="fr-BE" sz="2400" b="1" dirty="0" err="1" smtClean="0">
                <a:solidFill>
                  <a:srgbClr val="002060"/>
                </a:solidFill>
              </a:rPr>
              <a:t>many</a:t>
            </a:r>
            <a:r>
              <a:rPr lang="fr-BE" sz="2400" b="1" dirty="0" smtClean="0">
                <a:solidFill>
                  <a:srgbClr val="002060"/>
                </a:solidFill>
              </a:rPr>
              <a:t> </a:t>
            </a:r>
            <a:r>
              <a:rPr lang="fr-BE" sz="2400" b="1" dirty="0" err="1" smtClean="0">
                <a:solidFill>
                  <a:srgbClr val="002060"/>
                </a:solidFill>
              </a:rPr>
              <a:t>previous</a:t>
            </a:r>
            <a:r>
              <a:rPr lang="fr-BE" sz="2400" b="1" dirty="0" smtClean="0">
                <a:solidFill>
                  <a:srgbClr val="002060"/>
                </a:solidFill>
              </a:rPr>
              <a:t> </a:t>
            </a:r>
            <a:r>
              <a:rPr lang="fr-BE" sz="2400" b="1" dirty="0" err="1" smtClean="0">
                <a:solidFill>
                  <a:srgbClr val="002060"/>
                </a:solidFill>
              </a:rPr>
              <a:t>projects</a:t>
            </a:r>
            <a:endParaRPr lang="fr-BE" sz="2400" b="1" dirty="0" smtClean="0">
              <a:solidFill>
                <a:srgbClr val="002060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0" y="2276872"/>
            <a:ext cx="8172400" cy="1138773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2400" dirty="0" smtClean="0">
                <a:solidFill>
                  <a:srgbClr val="002060"/>
                </a:solidFill>
              </a:rPr>
              <a:t> </a:t>
            </a:r>
            <a:r>
              <a:rPr lang="en-GB" sz="2400" b="1" dirty="0" smtClean="0">
                <a:solidFill>
                  <a:srgbClr val="002060"/>
                </a:solidFill>
              </a:rPr>
              <a:t>Significant investment in spatial/ environmental information across Europe has already been made </a:t>
            </a:r>
            <a:r>
              <a:rPr lang="en-GB" sz="2000" b="1" dirty="0" smtClean="0">
                <a:solidFill>
                  <a:srgbClr val="002060"/>
                </a:solidFill>
              </a:rPr>
              <a:t>(€100M’s)</a:t>
            </a:r>
          </a:p>
        </p:txBody>
      </p:sp>
      <p:sp>
        <p:nvSpPr>
          <p:cNvPr id="10" name="Rettangolo 9"/>
          <p:cNvSpPr/>
          <p:nvPr/>
        </p:nvSpPr>
        <p:spPr>
          <a:xfrm>
            <a:off x="0" y="3573016"/>
            <a:ext cx="8172400" cy="1159292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2400" dirty="0" smtClean="0">
                <a:solidFill>
                  <a:srgbClr val="002060"/>
                </a:solidFill>
              </a:rPr>
              <a:t> </a:t>
            </a:r>
            <a:r>
              <a:rPr lang="en-GB" sz="2400" b="1" dirty="0" smtClean="0">
                <a:solidFill>
                  <a:srgbClr val="002060"/>
                </a:solidFill>
              </a:rPr>
              <a:t>Proposed new methodology incorporating baseline  </a:t>
            </a:r>
          </a:p>
          <a:p>
            <a:pPr marL="177800" indent="-177800">
              <a:buClr>
                <a:srgbClr val="00B0F0"/>
              </a:buClr>
            </a:pPr>
            <a:r>
              <a:rPr lang="en-GB" sz="2400" b="1" dirty="0" smtClean="0">
                <a:solidFill>
                  <a:srgbClr val="002060"/>
                </a:solidFill>
              </a:rPr>
              <a:t>   geological map data e.g. 1G-E</a:t>
            </a:r>
          </a:p>
          <a:p>
            <a:pPr marL="877887" lvl="4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</a:pPr>
            <a:r>
              <a:rPr lang="en-GB" b="1" i="1" dirty="0" smtClean="0">
                <a:solidFill>
                  <a:srgbClr val="002060"/>
                </a:solidFill>
              </a:rPr>
              <a:t>E.g. Sand and gravel resources of Europe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0" y="4820959"/>
            <a:ext cx="8172400" cy="1200329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marL="177800" lvl="2" indent="-177800">
              <a:buClr>
                <a:srgbClr val="00B0F0"/>
              </a:buClr>
              <a:buSzPct val="100000"/>
              <a:buFont typeface="Wingdings" pitchFamily="2" charset="2"/>
              <a:buChar char="§"/>
            </a:pPr>
            <a:r>
              <a:rPr lang="en-GB" sz="2400" b="1" dirty="0" smtClean="0">
                <a:solidFill>
                  <a:srgbClr val="002060"/>
                </a:solidFill>
              </a:rPr>
              <a:t>Proposed methodology to combine ‘derived’ output data from previous projects</a:t>
            </a:r>
          </a:p>
          <a:p>
            <a:pPr marL="177800" lvl="2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2400" b="1" dirty="0" smtClean="0">
                <a:solidFill>
                  <a:srgbClr val="002060"/>
                </a:solidFill>
              </a:rPr>
              <a:t>E.g. Subsidence map of Europe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0" y="6126395"/>
            <a:ext cx="8172400" cy="830997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2400" b="1" dirty="0" smtClean="0">
                <a:solidFill>
                  <a:srgbClr val="002060"/>
                </a:solidFill>
              </a:rPr>
              <a:t>Quick-wins: possibilities to incorporate datasets into the EGDI infrastructure </a:t>
            </a:r>
          </a:p>
        </p:txBody>
      </p:sp>
    </p:spTree>
  </p:cSld>
  <p:clrMapOvr>
    <a:masterClrMapping/>
  </p:clrMapOvr>
  <p:transition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5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5" descr="Untitled 6.jpg"/>
          <p:cNvPicPr>
            <a:picLocks noChangeAspect="1"/>
          </p:cNvPicPr>
          <p:nvPr/>
        </p:nvPicPr>
        <p:blipFill>
          <a:blip r:embed="rId2" cstate="print"/>
          <a:srcRect l="16745" r="16226" b="42656"/>
          <a:stretch>
            <a:fillRect/>
          </a:stretch>
        </p:blipFill>
        <p:spPr>
          <a:xfrm>
            <a:off x="-3048" y="1484784"/>
            <a:ext cx="9144000" cy="5616624"/>
          </a:xfrm>
          <a:prstGeom prst="rect">
            <a:avLst/>
          </a:prstGeom>
        </p:spPr>
      </p:pic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0" y="1385392"/>
            <a:ext cx="9036496" cy="5472608"/>
          </a:xfrm>
        </p:spPr>
        <p:txBody>
          <a:bodyPr/>
          <a:lstStyle/>
          <a:p>
            <a:pPr>
              <a:defRPr/>
            </a:pPr>
            <a:endParaRPr lang="en-GB" sz="1100" dirty="0" smtClean="0"/>
          </a:p>
          <a:p>
            <a:pPr>
              <a:defRPr/>
            </a:pPr>
            <a:r>
              <a:rPr lang="en-GB" sz="2400" b="1" dirty="0" smtClean="0">
                <a:solidFill>
                  <a:schemeClr val="bg1"/>
                </a:solidFill>
              </a:rPr>
              <a:t>EGDI infrastructure can provide support for 5 key areas:</a:t>
            </a:r>
          </a:p>
          <a:p>
            <a:pPr marL="457200" lvl="1" indent="0">
              <a:buNone/>
              <a:defRPr/>
            </a:pPr>
            <a:endParaRPr lang="en-GB" sz="1800" dirty="0" smtClean="0"/>
          </a:p>
          <a:p>
            <a:pPr marL="457200" lvl="1" indent="0">
              <a:buNone/>
              <a:defRPr/>
            </a:pPr>
            <a:endParaRPr lang="en-GB" sz="1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7584" y="260648"/>
            <a:ext cx="7282383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36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Prioritisation</a:t>
            </a:r>
            <a:r>
              <a:rPr lang="en-US" sz="36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 of datasets &amp; proposal of </a:t>
            </a:r>
            <a:r>
              <a:rPr lang="en-US" sz="36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methodologies</a:t>
            </a:r>
            <a:endParaRPr lang="fr-BE" sz="3600" dirty="0"/>
          </a:p>
        </p:txBody>
      </p:sp>
      <p:sp>
        <p:nvSpPr>
          <p:cNvPr id="6" name="Rettangolo 7"/>
          <p:cNvSpPr/>
          <p:nvPr/>
        </p:nvSpPr>
        <p:spPr>
          <a:xfrm>
            <a:off x="539552" y="2564904"/>
            <a:ext cx="7812360" cy="40011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marL="173038" lvl="1" indent="-173038">
              <a:buClr>
                <a:srgbClr val="3366FF"/>
              </a:buClr>
              <a:buFont typeface="Wingdings" charset="2"/>
              <a:buChar char="§"/>
            </a:pPr>
            <a:r>
              <a:rPr lang="en-GB" sz="2000" b="1" dirty="0"/>
              <a:t>Preservation of methods</a:t>
            </a:r>
          </a:p>
        </p:txBody>
      </p:sp>
      <p:sp>
        <p:nvSpPr>
          <p:cNvPr id="8" name="Rettangolo 7"/>
          <p:cNvSpPr/>
          <p:nvPr/>
        </p:nvSpPr>
        <p:spPr>
          <a:xfrm>
            <a:off x="539552" y="3284984"/>
            <a:ext cx="7812360" cy="40011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marL="173038" lvl="1" indent="-173038"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en-GB" sz="2000" b="1" dirty="0"/>
              <a:t>Options for harmonisation of disparate scale/scope </a:t>
            </a:r>
            <a:r>
              <a:rPr lang="en-GB" sz="2000" b="1" dirty="0" smtClean="0"/>
              <a:t>data</a:t>
            </a:r>
            <a:endParaRPr lang="en-GB" sz="2000" b="1" dirty="0"/>
          </a:p>
        </p:txBody>
      </p:sp>
      <p:sp>
        <p:nvSpPr>
          <p:cNvPr id="9" name="Rettangolo 7"/>
          <p:cNvSpPr/>
          <p:nvPr/>
        </p:nvSpPr>
        <p:spPr>
          <a:xfrm>
            <a:off x="539552" y="3933056"/>
            <a:ext cx="7812360" cy="40011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marL="173038" lvl="1" indent="-173038"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en-GB" sz="2000" b="1" dirty="0"/>
              <a:t>Options for structured vocabularies </a:t>
            </a:r>
          </a:p>
        </p:txBody>
      </p:sp>
      <p:sp>
        <p:nvSpPr>
          <p:cNvPr id="10" name="Rettangolo 7"/>
          <p:cNvSpPr/>
          <p:nvPr/>
        </p:nvSpPr>
        <p:spPr>
          <a:xfrm>
            <a:off x="539552" y="4581128"/>
            <a:ext cx="7812360" cy="707886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marL="173038" lvl="1" indent="-173038"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en-US" sz="2000" b="1" dirty="0"/>
              <a:t>Options for cross-discipline research to develop new products relating geo-science impacts with multiple agendas</a:t>
            </a:r>
          </a:p>
        </p:txBody>
      </p:sp>
      <p:sp>
        <p:nvSpPr>
          <p:cNvPr id="11" name="Rettangolo 7"/>
          <p:cNvSpPr/>
          <p:nvPr/>
        </p:nvSpPr>
        <p:spPr>
          <a:xfrm>
            <a:off x="539552" y="5529426"/>
            <a:ext cx="7812360" cy="707886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marL="173038" lvl="1" indent="-173038">
              <a:buClr>
                <a:srgbClr val="3366FF"/>
              </a:buClr>
              <a:buFont typeface="Wingdings" charset="2"/>
              <a:buChar char="§"/>
              <a:defRPr/>
            </a:pPr>
            <a:r>
              <a:rPr lang="en-US" sz="2000" b="1" dirty="0"/>
              <a:t>Options for managing the metadata of proxy/analogous datasets from across Inspire Annexes</a:t>
            </a:r>
          </a:p>
        </p:txBody>
      </p:sp>
    </p:spTree>
  </p:cSld>
  <p:clrMapOvr>
    <a:masterClrMapping/>
  </p:clrMapOvr>
  <p:transition advTm="3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3608" y="2924944"/>
            <a:ext cx="7344816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fr-FR" sz="3600" dirty="0" err="1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Requirements</a:t>
            </a:r>
            <a:r>
              <a:rPr lang="fr-FR" sz="36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 for </a:t>
            </a:r>
            <a:r>
              <a:rPr lang="fr-FR" sz="3600" dirty="0" err="1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technical</a:t>
            </a:r>
            <a:r>
              <a:rPr lang="fr-FR" sz="36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 design, </a:t>
            </a:r>
            <a:r>
              <a:rPr lang="fr-FR" sz="3600" dirty="0" err="1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deployment</a:t>
            </a:r>
            <a:r>
              <a:rPr lang="fr-FR" sz="36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, and maintenance</a:t>
            </a:r>
            <a:endParaRPr lang="en-US" sz="3600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cs typeface="Arial" charset="0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251520" y="1700808"/>
            <a:ext cx="4212000" cy="49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rgbClr val="7D1116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rgbClr val="7D1116"/>
                </a:solidFill>
                <a:latin typeface="+mn-lt"/>
                <a:ea typeface="ＭＳ Ｐゴシック" charset="0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rgbClr val="7D1116"/>
                </a:solidFill>
                <a:latin typeface="+mn-lt"/>
                <a:ea typeface="ＭＳ Ｐゴシック" charset="0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rgbClr val="7D1116"/>
                </a:solidFill>
                <a:latin typeface="+mn-lt"/>
                <a:ea typeface="ＭＳ Ｐゴシック" charset="0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rgbClr val="7D1116"/>
                </a:solidFill>
                <a:latin typeface="+mn-lt"/>
                <a:ea typeface="ＭＳ Ｐゴシック" charset="0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None/>
              <a:defRPr/>
            </a:pPr>
            <a:r>
              <a:rPr lang="en-US" sz="2400" dirty="0" smtClean="0"/>
              <a:t>Existing infrastructures evaluation </a:t>
            </a:r>
          </a:p>
          <a:p>
            <a:pPr>
              <a:buSzPct val="100000"/>
              <a:defRPr/>
            </a:pPr>
            <a:r>
              <a:rPr lang="en-US" sz="2200" b="1" dirty="0" smtClean="0">
                <a:solidFill>
                  <a:srgbClr val="92D050"/>
                </a:solidFill>
              </a:rPr>
              <a:t>Over </a:t>
            </a:r>
            <a:r>
              <a:rPr lang="en-US" sz="3600" b="1" dirty="0" smtClean="0">
                <a:solidFill>
                  <a:srgbClr val="92D050"/>
                </a:solidFill>
              </a:rPr>
              <a:t>43 </a:t>
            </a:r>
            <a:r>
              <a:rPr lang="en-US" sz="2200" b="1" dirty="0" smtClean="0">
                <a:solidFill>
                  <a:srgbClr val="92D050"/>
                </a:solidFill>
              </a:rPr>
              <a:t>projects, </a:t>
            </a:r>
          </a:p>
          <a:p>
            <a:pPr>
              <a:defRPr/>
            </a:pPr>
            <a:r>
              <a:rPr lang="en-US" sz="3600" b="1" dirty="0" smtClean="0">
                <a:solidFill>
                  <a:srgbClr val="92D050"/>
                </a:solidFill>
              </a:rPr>
              <a:t>7</a:t>
            </a:r>
            <a:r>
              <a:rPr lang="en-US" sz="2200" b="1" dirty="0" smtClean="0">
                <a:solidFill>
                  <a:srgbClr val="92D050"/>
                </a:solidFill>
              </a:rPr>
              <a:t> initiatives, </a:t>
            </a:r>
          </a:p>
          <a:p>
            <a:pPr>
              <a:defRPr/>
            </a:pPr>
            <a:r>
              <a:rPr lang="en-US" sz="3600" b="1" dirty="0" smtClean="0">
                <a:solidFill>
                  <a:srgbClr val="92D050"/>
                </a:solidFill>
              </a:rPr>
              <a:t>4</a:t>
            </a:r>
            <a:r>
              <a:rPr lang="en-US" sz="2200" b="1" dirty="0" smtClean="0">
                <a:solidFill>
                  <a:srgbClr val="92D050"/>
                </a:solidFill>
              </a:rPr>
              <a:t> directives and framework documents </a:t>
            </a:r>
            <a:r>
              <a:rPr lang="en-US" sz="2200" b="1" dirty="0" err="1" smtClean="0">
                <a:solidFill>
                  <a:srgbClr val="92D050"/>
                </a:solidFill>
              </a:rPr>
              <a:t>analysed</a:t>
            </a:r>
            <a:endParaRPr lang="en-US" sz="2200" b="1" dirty="0" smtClean="0">
              <a:solidFill>
                <a:srgbClr val="92D050"/>
              </a:solidFill>
            </a:endParaRPr>
          </a:p>
          <a:p>
            <a:pPr marL="255588">
              <a:buNone/>
              <a:defRPr/>
            </a:pPr>
            <a:endParaRPr lang="en-US" sz="2200" b="1" dirty="0">
              <a:solidFill>
                <a:srgbClr val="92D050"/>
              </a:solidFill>
            </a:endParaRPr>
          </a:p>
          <a:p>
            <a:pPr marL="455613" lvl="2" indent="-455613">
              <a:buNone/>
              <a:defRPr/>
            </a:pPr>
            <a:r>
              <a:rPr lang="en-US" sz="3200" b="1" dirty="0" smtClean="0">
                <a:solidFill>
                  <a:srgbClr val="002060"/>
                </a:solidFill>
              </a:rPr>
              <a:t>⇨ </a:t>
            </a:r>
            <a:r>
              <a:rPr lang="en-US" sz="2200" b="1" u="sng" dirty="0" smtClean="0">
                <a:solidFill>
                  <a:srgbClr val="002060"/>
                </a:solidFill>
              </a:rPr>
              <a:t>Identification of recommended Topics / components</a:t>
            </a:r>
          </a:p>
          <a:p>
            <a:pPr marL="630238" lvl="2" indent="0">
              <a:buFont typeface="Wingdings 2" pitchFamily="18" charset="2"/>
              <a:buNone/>
              <a:defRPr/>
            </a:pPr>
            <a:endParaRPr lang="en-US" sz="2200" b="1" u="sng" dirty="0" smtClean="0">
              <a:solidFill>
                <a:srgbClr val="002060"/>
              </a:solidFill>
            </a:endParaRPr>
          </a:p>
          <a:p>
            <a:pPr lvl="2">
              <a:defRPr/>
            </a:pPr>
            <a:endParaRPr lang="en-US" sz="2200" b="1" dirty="0" smtClean="0">
              <a:solidFill>
                <a:srgbClr val="92D050"/>
              </a:solidFill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4716016" y="1700808"/>
            <a:ext cx="4212000" cy="49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rgbClr val="7D1116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rgbClr val="7D1116"/>
                </a:solidFill>
                <a:latin typeface="+mn-lt"/>
                <a:ea typeface="ＭＳ Ｐゴシック" charset="0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rgbClr val="7D1116"/>
                </a:solidFill>
                <a:latin typeface="+mn-lt"/>
                <a:ea typeface="ＭＳ Ｐゴシック" charset="0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rgbClr val="7D1116"/>
                </a:solidFill>
                <a:latin typeface="+mn-lt"/>
                <a:ea typeface="ＭＳ Ｐゴシック" charset="0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rgbClr val="7D1116"/>
                </a:solidFill>
                <a:latin typeface="+mn-lt"/>
                <a:ea typeface="ＭＳ Ｐゴシック" charset="0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None/>
              <a:defRPr/>
            </a:pPr>
            <a:r>
              <a:rPr lang="en-GB" sz="2400" dirty="0" smtClean="0"/>
              <a:t>Data </a:t>
            </a:r>
            <a:r>
              <a:rPr lang="en-GB" sz="2400" dirty="0" err="1" smtClean="0"/>
              <a:t>models,vocabularies</a:t>
            </a:r>
            <a:r>
              <a:rPr lang="en-GB" sz="2400" dirty="0" smtClean="0"/>
              <a:t>, services, and portal specifications</a:t>
            </a:r>
          </a:p>
          <a:p>
            <a:pPr marL="216000">
              <a:defRPr/>
            </a:pPr>
            <a:r>
              <a:rPr lang="en-GB" sz="2400" b="1" dirty="0" smtClean="0">
                <a:solidFill>
                  <a:srgbClr val="92D050"/>
                </a:solidFill>
              </a:rPr>
              <a:t>T</a:t>
            </a:r>
            <a:r>
              <a:rPr lang="en-GB" sz="2200" b="1" dirty="0" smtClean="0">
                <a:solidFill>
                  <a:srgbClr val="92D050"/>
                </a:solidFill>
              </a:rPr>
              <a:t>aking into account WP2 Use Cases</a:t>
            </a:r>
          </a:p>
          <a:p>
            <a:pPr marL="216000">
              <a:defRPr/>
            </a:pPr>
            <a:r>
              <a:rPr lang="en-GB" sz="2200" b="1" dirty="0" smtClean="0">
                <a:solidFill>
                  <a:srgbClr val="92D050"/>
                </a:solidFill>
              </a:rPr>
              <a:t>Recommendations to be followed for data models, vocabularies, services and metadata</a:t>
            </a:r>
          </a:p>
          <a:p>
            <a:pPr marL="216000">
              <a:buNone/>
              <a:defRPr/>
            </a:pPr>
            <a:endParaRPr lang="en-GB" sz="2200" b="1" dirty="0" smtClean="0">
              <a:solidFill>
                <a:srgbClr val="92D050"/>
              </a:solidFill>
            </a:endParaRPr>
          </a:p>
          <a:p>
            <a:pPr marL="630238" lvl="2" indent="-452438">
              <a:buNone/>
              <a:defRPr/>
            </a:pPr>
            <a:r>
              <a:rPr lang="en-US" sz="3200" b="1" dirty="0" smtClean="0">
                <a:solidFill>
                  <a:srgbClr val="002060"/>
                </a:solidFill>
              </a:rPr>
              <a:t>⇨</a:t>
            </a:r>
            <a:r>
              <a:rPr lang="en-GB" sz="2200" b="1" dirty="0" smtClean="0">
                <a:solidFill>
                  <a:srgbClr val="002060"/>
                </a:solidFill>
              </a:rPr>
              <a:t> </a:t>
            </a:r>
            <a:r>
              <a:rPr lang="en-GB" sz="2200" b="1" u="sng" dirty="0" smtClean="0">
                <a:solidFill>
                  <a:srgbClr val="002060"/>
                </a:solidFill>
              </a:rPr>
              <a:t>Strong link recommended with INSPIRE </a:t>
            </a:r>
          </a:p>
        </p:txBody>
      </p:sp>
    </p:spTree>
  </p:cSld>
  <p:clrMapOvr>
    <a:masterClrMapping/>
  </p:clrMapOvr>
  <p:transition advTm="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94798E-6 L 1.38889E-6 -0.376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8" presetClass="entr" presetSubtype="1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18" presetClass="entr" presetSubtype="12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 txBox="1">
            <a:spLocks/>
          </p:cNvSpPr>
          <p:nvPr/>
        </p:nvSpPr>
        <p:spPr bwMode="auto">
          <a:xfrm>
            <a:off x="782638" y="908050"/>
            <a:ext cx="7788275" cy="452596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185738" indent="-185738" algn="l" rtl="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57188" indent="-171450" algn="l" rtl="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42925" indent="-185738" algn="l" rtl="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715963" indent="-173038" algn="l" rtl="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901700" indent="-185738" algn="l" rtl="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endParaRPr lang="en-GB" sz="2400" dirty="0" smtClean="0">
              <a:solidFill>
                <a:srgbClr val="0070C0"/>
              </a:solidFill>
            </a:endParaRPr>
          </a:p>
          <a:p>
            <a:pPr marL="0" indent="0" eaLnBrk="1" hangingPunct="1">
              <a:buFontTx/>
              <a:buNone/>
              <a:defRPr/>
            </a:pPr>
            <a:endParaRPr lang="en-GB" sz="2400" dirty="0">
              <a:solidFill>
                <a:srgbClr val="0070C0"/>
              </a:solidFill>
            </a:endParaRPr>
          </a:p>
          <a:p>
            <a:pPr marL="0" indent="0" eaLnBrk="1" hangingPunct="1">
              <a:buFontTx/>
              <a:buNone/>
              <a:defRPr/>
            </a:pPr>
            <a:endParaRPr lang="en-GB" sz="2400" dirty="0" smtClean="0">
              <a:solidFill>
                <a:srgbClr val="0070C0"/>
              </a:solidFill>
            </a:endParaRPr>
          </a:p>
          <a:p>
            <a:pPr marL="0" indent="0" eaLnBrk="1" hangingPunct="1">
              <a:buFontTx/>
              <a:buNone/>
              <a:defRPr/>
            </a:pPr>
            <a:endParaRPr lang="en-GB" sz="2400" dirty="0">
              <a:solidFill>
                <a:srgbClr val="0070C0"/>
              </a:solidFill>
            </a:endParaRPr>
          </a:p>
          <a:p>
            <a:pPr marL="0" indent="0" eaLnBrk="1" hangingPunct="1">
              <a:buFontTx/>
              <a:buNone/>
              <a:defRPr/>
            </a:pPr>
            <a:endParaRPr lang="en-GB" sz="2400" dirty="0" smtClean="0">
              <a:solidFill>
                <a:srgbClr val="0070C0"/>
              </a:solidFill>
            </a:endParaRPr>
          </a:p>
          <a:p>
            <a:pPr marL="0" indent="0" eaLnBrk="1" hangingPunct="1">
              <a:buFontTx/>
              <a:buNone/>
              <a:defRPr/>
            </a:pPr>
            <a:endParaRPr lang="en-GB" sz="2400" dirty="0">
              <a:solidFill>
                <a:srgbClr val="0070C0"/>
              </a:solidFill>
            </a:endParaRPr>
          </a:p>
          <a:p>
            <a:pPr marL="0" indent="0" eaLnBrk="1" hangingPunct="1">
              <a:buFontTx/>
              <a:buNone/>
              <a:defRPr/>
            </a:pPr>
            <a:endParaRPr lang="en-GB" sz="2400" dirty="0" smtClean="0">
              <a:solidFill>
                <a:srgbClr val="0070C0"/>
              </a:solidFill>
            </a:endParaRPr>
          </a:p>
          <a:p>
            <a:pPr marL="0" indent="0" eaLnBrk="1" hangingPunct="1">
              <a:buFontTx/>
              <a:buNone/>
              <a:defRPr/>
            </a:pPr>
            <a:endParaRPr lang="en-GB" sz="2400" dirty="0">
              <a:solidFill>
                <a:srgbClr val="0070C0"/>
              </a:solidFill>
            </a:endParaRPr>
          </a:p>
          <a:p>
            <a:pPr marL="0" indent="0" eaLnBrk="1" hangingPunct="1">
              <a:buFontTx/>
              <a:buNone/>
              <a:defRPr/>
            </a:pPr>
            <a:endParaRPr lang="en-GB" sz="2400" dirty="0" smtClean="0">
              <a:solidFill>
                <a:srgbClr val="0070C0"/>
              </a:solidFill>
            </a:endParaRPr>
          </a:p>
          <a:p>
            <a:pPr marL="0" indent="0" eaLnBrk="1" hangingPunct="1">
              <a:buFontTx/>
              <a:buNone/>
              <a:defRPr/>
            </a:pPr>
            <a:endParaRPr lang="en-GB" sz="2400" dirty="0">
              <a:solidFill>
                <a:srgbClr val="0070C0"/>
              </a:solidFill>
            </a:endParaRPr>
          </a:p>
          <a:p>
            <a:pPr marL="0" indent="0" eaLnBrk="1" hangingPunct="1">
              <a:buFontTx/>
              <a:buNone/>
              <a:defRPr/>
            </a:pPr>
            <a:endParaRPr lang="en-GB" sz="2400" dirty="0" smtClean="0">
              <a:solidFill>
                <a:srgbClr val="0070C0"/>
              </a:solidFill>
            </a:endParaRPr>
          </a:p>
          <a:p>
            <a:pPr marL="0" indent="0" eaLnBrk="1" hangingPunct="1">
              <a:buFontTx/>
              <a:buNone/>
              <a:defRPr/>
            </a:pPr>
            <a:endParaRPr lang="en-GB" sz="2400" dirty="0">
              <a:solidFill>
                <a:srgbClr val="0070C0"/>
              </a:solidFill>
            </a:endParaRPr>
          </a:p>
          <a:p>
            <a:pPr marL="0" indent="0" eaLnBrk="1" hangingPunct="1">
              <a:buFontTx/>
              <a:buNone/>
              <a:defRPr/>
            </a:pPr>
            <a:endParaRPr lang="en-GB" sz="2400" i="1" dirty="0">
              <a:solidFill>
                <a:srgbClr val="0070C0"/>
              </a:solidFill>
            </a:endParaRPr>
          </a:p>
          <a:p>
            <a:pPr marL="0" indent="0" eaLnBrk="1" hangingPunct="1">
              <a:buFontTx/>
              <a:buNone/>
              <a:defRPr/>
            </a:pPr>
            <a:endParaRPr lang="en-GB" sz="2400" dirty="0" smtClean="0">
              <a:solidFill>
                <a:srgbClr val="0070C0"/>
              </a:solidFill>
            </a:endParaRPr>
          </a:p>
          <a:p>
            <a:pPr marL="0" indent="0" eaLnBrk="1" hangingPunct="1">
              <a:buFontTx/>
              <a:buNone/>
              <a:defRPr/>
            </a:pPr>
            <a:endParaRPr lang="en-GB" sz="2400" dirty="0" smtClean="0">
              <a:solidFill>
                <a:srgbClr val="0070C0"/>
              </a:solidFill>
            </a:endParaRPr>
          </a:p>
          <a:p>
            <a:pPr marL="0" indent="0" eaLnBrk="1" hangingPunct="1">
              <a:buFontTx/>
              <a:buNone/>
              <a:defRPr/>
            </a:pPr>
            <a:endParaRPr lang="en-GB" sz="2400" dirty="0">
              <a:solidFill>
                <a:srgbClr val="0070C0"/>
              </a:solidFill>
            </a:endParaRPr>
          </a:p>
          <a:p>
            <a:pPr marL="457200" lvl="1" indent="0" eaLnBrk="1" hangingPunct="1">
              <a:buFont typeface="Arial" charset="0"/>
              <a:buNone/>
              <a:defRPr/>
            </a:pPr>
            <a:endParaRPr lang="en-GB" sz="2400" dirty="0" smtClean="0">
              <a:solidFill>
                <a:srgbClr val="0070C0"/>
              </a:solidFill>
            </a:endParaRPr>
          </a:p>
          <a:p>
            <a:pPr eaLnBrk="1" hangingPunct="1">
              <a:defRPr/>
            </a:pPr>
            <a:endParaRPr lang="en-GB" sz="2400" dirty="0" smtClean="0">
              <a:solidFill>
                <a:srgbClr val="0070C0"/>
              </a:solidFill>
            </a:endParaRPr>
          </a:p>
          <a:p>
            <a:pPr eaLnBrk="1" hangingPunct="1">
              <a:defRPr/>
            </a:pPr>
            <a:endParaRPr lang="en-GB" sz="2400" dirty="0" smtClean="0">
              <a:solidFill>
                <a:srgbClr val="0070C0"/>
              </a:solidFill>
            </a:endParaRPr>
          </a:p>
        </p:txBody>
      </p:sp>
      <p:sp>
        <p:nvSpPr>
          <p:cNvPr id="33795" name="Rectangle 2"/>
          <p:cNvSpPr txBox="1">
            <a:spLocks/>
          </p:cNvSpPr>
          <p:nvPr/>
        </p:nvSpPr>
        <p:spPr bwMode="auto">
          <a:xfrm>
            <a:off x="0" y="1844824"/>
            <a:ext cx="5940152" cy="243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nl-NL" sz="18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nl-NL" sz="2800" dirty="0" smtClean="0">
                <a:solidFill>
                  <a:schemeClr val="accent4">
                    <a:lumMod val="75000"/>
                  </a:schemeClr>
                </a:solidFill>
                <a:latin typeface="Arial" charset="0"/>
                <a:cs typeface="Arial" charset="0"/>
              </a:rPr>
              <a:t>Geological </a:t>
            </a:r>
            <a:r>
              <a:rPr lang="en-US" altLang="nl-NL" sz="2800" dirty="0">
                <a:solidFill>
                  <a:schemeClr val="accent4">
                    <a:lumMod val="75000"/>
                  </a:schemeClr>
                </a:solidFill>
                <a:latin typeface="Arial" charset="0"/>
                <a:cs typeface="Arial" charset="0"/>
              </a:rPr>
              <a:t>information for Europe: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nl-NL" sz="2800" dirty="0">
                <a:solidFill>
                  <a:schemeClr val="accent4">
                    <a:lumMod val="75000"/>
                  </a:schemeClr>
                </a:solidFill>
                <a:latin typeface="Arial" charset="0"/>
                <a:cs typeface="Arial" charset="0"/>
              </a:rPr>
              <a:t>Towards a pan-European Geological Data Infrastructure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nl-NL" sz="32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nl-NL" sz="3200" b="1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nl-NL" sz="3200" b="1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nl-NL" sz="1600" b="1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nl-NL" sz="1600" b="1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nl-NL" sz="1600" b="1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nl-NL" sz="1600" b="1" dirty="0" smtClean="0">
                <a:solidFill>
                  <a:srgbClr val="00B050"/>
                </a:solidFill>
                <a:latin typeface="Arial" charset="0"/>
                <a:cs typeface="Arial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nl-NL" sz="1200" b="1" dirty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pic>
        <p:nvPicPr>
          <p:cNvPr id="33798" name="Picture 2" descr="\\tsn.tno.nl\Data\Projects\056\0\01719\WP 6 Communicatie\EGDI Scope 12HB Banner 220x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84784"/>
            <a:ext cx="2857712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/>
          </p:cNvSpPr>
          <p:nvPr/>
        </p:nvSpPr>
        <p:spPr bwMode="auto">
          <a:xfrm>
            <a:off x="179512" y="2996952"/>
            <a:ext cx="8064896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en-GB" altLang="nl-NL" sz="3500" b="1" dirty="0" smtClean="0">
                <a:solidFill>
                  <a:srgbClr val="92D05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rPr>
              <a:t>European Geological </a:t>
            </a:r>
          </a:p>
          <a:p>
            <a:pPr algn="ctr"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en-GB" altLang="nl-NL" sz="3500" b="1" dirty="0" smtClean="0">
                <a:solidFill>
                  <a:srgbClr val="92D05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rPr>
              <a:t>Data Infrastructure (EGDI) </a:t>
            </a:r>
            <a:endParaRPr lang="en-GB" altLang="nl-NL" sz="3500" b="1" dirty="0">
              <a:solidFill>
                <a:srgbClr val="92D05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ＭＳ Ｐゴシック" charset="0"/>
              <a:cs typeface="ＭＳ Ｐゴシック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nl-NL" sz="3200" b="1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nl-NL" sz="1600" b="1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nl-NL" sz="1600" b="1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nl-NL" sz="1600" b="1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nl-NL" sz="1600" b="1" dirty="0" smtClean="0">
                <a:solidFill>
                  <a:srgbClr val="00B050"/>
                </a:solidFill>
                <a:latin typeface="Arial" charset="0"/>
                <a:cs typeface="Arial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nl-NL" sz="1200" b="1" dirty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3165255"/>
      </p:ext>
    </p:extLst>
  </p:cSld>
  <p:clrMapOvr>
    <a:masterClrMapping/>
  </p:clrMapOvr>
  <p:transition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27746E-6 L 0.00035 -0.395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58382E-6 L 0.00035 -0.3683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5616" y="413792"/>
            <a:ext cx="7344816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fr-FR" sz="3200" dirty="0" err="1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Requirements</a:t>
            </a:r>
            <a:r>
              <a:rPr lang="fr-FR" sz="32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 for </a:t>
            </a:r>
            <a:r>
              <a:rPr lang="fr-FR" sz="3200" dirty="0" err="1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technical</a:t>
            </a:r>
            <a:r>
              <a:rPr lang="fr-FR" sz="32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 design, </a:t>
            </a:r>
            <a:r>
              <a:rPr lang="fr-FR" sz="3200" dirty="0" err="1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deployment</a:t>
            </a:r>
            <a:r>
              <a:rPr lang="fr-FR" sz="32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, and maintenance</a:t>
            </a:r>
            <a:endParaRPr lang="en-US" sz="3200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cs typeface="Arial" charset="0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179512" y="1988840"/>
            <a:ext cx="4212000" cy="421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rgbClr val="7D1116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rgbClr val="7D1116"/>
                </a:solidFill>
                <a:latin typeface="+mn-lt"/>
                <a:ea typeface="ＭＳ Ｐゴシック" charset="0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rgbClr val="7D1116"/>
                </a:solidFill>
                <a:latin typeface="+mn-lt"/>
                <a:ea typeface="ＭＳ Ｐゴシック" charset="0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rgbClr val="7D1116"/>
                </a:solidFill>
                <a:latin typeface="+mn-lt"/>
                <a:ea typeface="ＭＳ Ｐゴシック" charset="0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rgbClr val="7D1116"/>
                </a:solidFill>
                <a:latin typeface="+mn-lt"/>
                <a:ea typeface="ＭＳ Ｐゴシック" charset="0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65125" lvl="2" indent="-255588">
              <a:spcBef>
                <a:spcPts val="400"/>
              </a:spcBef>
              <a:buClr>
                <a:schemeClr val="accent1"/>
              </a:buClr>
              <a:buSzPct val="68000"/>
              <a:buNone/>
            </a:pPr>
            <a:r>
              <a:rPr lang="en-US" sz="2400" dirty="0" smtClean="0">
                <a:latin typeface="Lucida Sans Unicode" pitchFamily="34" charset="0"/>
              </a:rPr>
              <a:t>Infrastructure needs</a:t>
            </a:r>
          </a:p>
          <a:p>
            <a:pPr marL="365125" lvl="2" indent="-255588" algn="ctr">
              <a:spcBef>
                <a:spcPts val="400"/>
              </a:spcBef>
              <a:buClr>
                <a:schemeClr val="accent1"/>
              </a:buClr>
              <a:buSzPct val="68000"/>
              <a:buNone/>
            </a:pPr>
            <a:r>
              <a:rPr lang="en-US" sz="2200" b="1" dirty="0" smtClean="0">
                <a:solidFill>
                  <a:srgbClr val="92D050"/>
                </a:solidFill>
                <a:latin typeface="Lucida Sans Unicode" pitchFamily="34" charset="0"/>
              </a:rPr>
              <a:t>*in progress*</a:t>
            </a:r>
          </a:p>
          <a:p>
            <a:pPr marL="365125" lvl="2" indent="-255588" algn="ctr">
              <a:spcBef>
                <a:spcPts val="400"/>
              </a:spcBef>
              <a:buClr>
                <a:schemeClr val="accent1"/>
              </a:buClr>
              <a:buSzPct val="68000"/>
              <a:buNone/>
            </a:pPr>
            <a:endParaRPr lang="en-US" sz="2200" b="1" dirty="0" smtClean="0">
              <a:solidFill>
                <a:srgbClr val="92D050"/>
              </a:solidFill>
              <a:latin typeface="Lucida Sans Unicode" pitchFamily="34" charset="0"/>
            </a:endParaRPr>
          </a:p>
          <a:p>
            <a:r>
              <a:rPr lang="en-US" sz="2400" dirty="0" smtClean="0">
                <a:latin typeface="Lucida Sans Unicode" pitchFamily="34" charset="0"/>
              </a:rPr>
              <a:t> </a:t>
            </a:r>
            <a:r>
              <a:rPr lang="en-US" sz="2200" b="1" dirty="0" smtClean="0">
                <a:solidFill>
                  <a:srgbClr val="92D050"/>
                </a:solidFill>
                <a:latin typeface="Lucida Sans Unicode" pitchFamily="34" charset="0"/>
              </a:rPr>
              <a:t>Direct link to WP2 user needs and functional requirements </a:t>
            </a:r>
          </a:p>
          <a:p>
            <a:r>
              <a:rPr lang="en-US" sz="2200" b="1" dirty="0" smtClean="0">
                <a:solidFill>
                  <a:srgbClr val="92D050"/>
                </a:solidFill>
                <a:latin typeface="Lucida Sans Unicode" pitchFamily="34" charset="0"/>
              </a:rPr>
              <a:t> Description using the ISO RM-ODP (Open Distributed Processing — Reference model)</a:t>
            </a:r>
          </a:p>
          <a:p>
            <a:pPr lvl="2">
              <a:defRPr/>
            </a:pPr>
            <a:endParaRPr lang="en-US" sz="2200" b="1" dirty="0" smtClean="0">
              <a:solidFill>
                <a:srgbClr val="92D050"/>
              </a:solidFill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4716016" y="1988840"/>
            <a:ext cx="4213150" cy="421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rgbClr val="7D1116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rgbClr val="7D1116"/>
                </a:solidFill>
                <a:latin typeface="+mn-lt"/>
                <a:ea typeface="ＭＳ Ｐゴシック" charset="0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rgbClr val="7D1116"/>
                </a:solidFill>
                <a:latin typeface="+mn-lt"/>
                <a:ea typeface="ＭＳ Ｐゴシック" charset="0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rgbClr val="7D1116"/>
                </a:solidFill>
                <a:latin typeface="+mn-lt"/>
                <a:ea typeface="ＭＳ Ｐゴシック" charset="0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rgbClr val="7D1116"/>
                </a:solidFill>
                <a:latin typeface="+mn-lt"/>
                <a:ea typeface="ＭＳ Ｐゴシック" charset="0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lvl="2" indent="-255588">
              <a:spcBef>
                <a:spcPts val="400"/>
              </a:spcBef>
              <a:buClr>
                <a:schemeClr val="accent1"/>
              </a:buClr>
              <a:buSzPct val="68000"/>
              <a:buNone/>
            </a:pPr>
            <a:r>
              <a:rPr lang="en-US" sz="2400" dirty="0" smtClean="0">
                <a:latin typeface="Lucida Sans Unicode" pitchFamily="34" charset="0"/>
              </a:rPr>
              <a:t>Report on recommendations for implementation of EGDI</a:t>
            </a:r>
            <a:r>
              <a:rPr lang="en-US" sz="2200" b="1" dirty="0" smtClean="0">
                <a:solidFill>
                  <a:srgbClr val="92D050"/>
                </a:solidFill>
                <a:latin typeface="Lucida Sans Unicode" pitchFamily="34" charset="0"/>
              </a:rPr>
              <a:t>*</a:t>
            </a:r>
          </a:p>
          <a:p>
            <a:pPr marL="365125" lvl="2" indent="-255588" algn="ctr">
              <a:spcBef>
                <a:spcPts val="400"/>
              </a:spcBef>
              <a:buClr>
                <a:schemeClr val="accent1"/>
              </a:buClr>
              <a:buSzPct val="68000"/>
              <a:buNone/>
            </a:pPr>
            <a:r>
              <a:rPr lang="en-US" sz="2200" b="1" dirty="0" smtClean="0">
                <a:solidFill>
                  <a:srgbClr val="92D050"/>
                </a:solidFill>
                <a:latin typeface="Lucida Sans Unicode" pitchFamily="34" charset="0"/>
              </a:rPr>
              <a:t>in progress*</a:t>
            </a:r>
          </a:p>
          <a:p>
            <a:endParaRPr lang="en-US" sz="2400" dirty="0" smtClean="0">
              <a:latin typeface="Lucida Sans Unicode" pitchFamily="34" charset="0"/>
            </a:endParaRPr>
          </a:p>
          <a:p>
            <a:pPr marL="365125" lvl="2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</a:pPr>
            <a:r>
              <a:rPr lang="en-US" sz="2400" dirty="0" smtClean="0">
                <a:latin typeface="Lucida Sans Unicode" pitchFamily="34" charset="0"/>
              </a:rPr>
              <a:t> </a:t>
            </a:r>
            <a:r>
              <a:rPr lang="en-US" sz="2400" b="1" dirty="0" smtClean="0">
                <a:solidFill>
                  <a:srgbClr val="92D050"/>
                </a:solidFill>
                <a:latin typeface="Lucida Sans Unicode" pitchFamily="34" charset="0"/>
              </a:rPr>
              <a:t>In parallel with EGDI </a:t>
            </a:r>
            <a:r>
              <a:rPr lang="en-US" sz="2200" b="1" dirty="0" smtClean="0">
                <a:solidFill>
                  <a:srgbClr val="92D050"/>
                </a:solidFill>
                <a:latin typeface="Lucida Sans Unicode" pitchFamily="34" charset="0"/>
              </a:rPr>
              <a:t>implementation plan</a:t>
            </a:r>
            <a:endParaRPr lang="en-GB" sz="2200" b="1" dirty="0" smtClean="0">
              <a:solidFill>
                <a:srgbClr val="92D050"/>
              </a:solidFill>
              <a:latin typeface="Lucida Sans Unicode" pitchFamily="34" charset="0"/>
            </a:endParaRPr>
          </a:p>
          <a:p>
            <a:endParaRPr lang="en-GB" sz="2400" dirty="0" smtClean="0">
              <a:latin typeface="Lucida Sans Unicode" pitchFamily="34" charset="0"/>
            </a:endParaRPr>
          </a:p>
        </p:txBody>
      </p:sp>
    </p:spTree>
  </p:cSld>
  <p:clrMapOvr>
    <a:masterClrMapping/>
  </p:clrMapOvr>
  <p:transition advTm="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25" descr="764px-Europe_satellite_orthographi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08112"/>
            <a:ext cx="9144000" cy="587727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0"/>
            <a:ext cx="8218487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/>
              <a:t>Achievements</a:t>
            </a:r>
            <a:endParaRPr lang="fr-BE" sz="40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449165" y="1234048"/>
            <a:ext cx="8229600" cy="642938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rgbClr val="92D05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>
              <a:defRPr/>
            </a:pPr>
            <a:r>
              <a:rPr lang="fr-FR" sz="2800" dirty="0" smtClean="0"/>
              <a:t>GEOSS </a:t>
            </a:r>
            <a:r>
              <a:rPr lang="fr-FR" sz="2800" dirty="0" err="1" smtClean="0"/>
              <a:t>like</a:t>
            </a:r>
            <a:r>
              <a:rPr lang="fr-FR" sz="2800" dirty="0" smtClean="0"/>
              <a:t> - infrastructure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749924" y="1988840"/>
            <a:ext cx="3394076" cy="4680520"/>
            <a:chOff x="5749924" y="1988840"/>
            <a:chExt cx="3394076" cy="4680520"/>
          </a:xfrm>
        </p:grpSpPr>
        <p:grpSp>
          <p:nvGrpSpPr>
            <p:cNvPr id="2" name="Groupe 4"/>
            <p:cNvGrpSpPr>
              <a:grpSpLocks/>
            </p:cNvGrpSpPr>
            <p:nvPr/>
          </p:nvGrpSpPr>
          <p:grpSpPr bwMode="auto">
            <a:xfrm>
              <a:off x="6483994" y="2852638"/>
              <a:ext cx="1976438" cy="3816722"/>
              <a:chOff x="6550927" y="2477386"/>
              <a:chExt cx="1976386" cy="3700131"/>
            </a:xfrm>
          </p:grpSpPr>
          <p:sp>
            <p:nvSpPr>
              <p:cNvPr id="6" name="Rectangle à coins arrondis 5"/>
              <p:cNvSpPr/>
              <p:nvPr/>
            </p:nvSpPr>
            <p:spPr>
              <a:xfrm>
                <a:off x="6550927" y="2477386"/>
                <a:ext cx="1976386" cy="3700131"/>
              </a:xfrm>
              <a:prstGeom prst="roundRect">
                <a:avLst/>
              </a:prstGeom>
              <a:solidFill>
                <a:srgbClr val="C9FF93">
                  <a:alpha val="18039"/>
                </a:srgb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endParaRPr lang="fr-FR" sz="1100" i="1">
                  <a:solidFill>
                    <a:srgbClr val="FF0000"/>
                  </a:solidFill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668399" y="3183760"/>
                <a:ext cx="1755729" cy="156037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r>
                  <a:rPr lang="fr-FR" sz="1100" u="sng">
                    <a:solidFill>
                      <a:schemeClr val="accent4">
                        <a:lumMod val="75000"/>
                      </a:schemeClr>
                    </a:solidFill>
                  </a:rPr>
                  <a:t>Registries:</a:t>
                </a:r>
              </a:p>
              <a:p>
                <a:pPr marL="285750" indent="-285750">
                  <a:buFont typeface="Arial" pitchFamily="34" charset="0"/>
                  <a:buChar char="•"/>
                  <a:defRPr/>
                </a:pPr>
                <a:r>
                  <a:rPr lang="fr-FR" sz="1100">
                    <a:solidFill>
                      <a:schemeClr val="accent4">
                        <a:lumMod val="75000"/>
                      </a:schemeClr>
                    </a:solidFill>
                  </a:rPr>
                  <a:t>Components</a:t>
                </a:r>
              </a:p>
              <a:p>
                <a:pPr marL="285750" indent="-285750">
                  <a:buFont typeface="Arial" pitchFamily="34" charset="0"/>
                  <a:buChar char="•"/>
                  <a:defRPr/>
                </a:pPr>
                <a:r>
                  <a:rPr lang="fr-FR" sz="1100">
                    <a:solidFill>
                      <a:schemeClr val="accent4">
                        <a:lumMod val="75000"/>
                      </a:schemeClr>
                    </a:solidFill>
                  </a:rPr>
                  <a:t>Standards</a:t>
                </a:r>
              </a:p>
              <a:p>
                <a:pPr marL="285750" indent="-285750">
                  <a:buFont typeface="Arial" pitchFamily="34" charset="0"/>
                  <a:buChar char="•"/>
                  <a:defRPr/>
                </a:pPr>
                <a:r>
                  <a:rPr lang="fr-FR" sz="1100">
                    <a:solidFill>
                      <a:schemeClr val="accent4">
                        <a:lumMod val="75000"/>
                      </a:schemeClr>
                    </a:solidFill>
                  </a:rPr>
                  <a:t>Best practices</a:t>
                </a:r>
              </a:p>
              <a:p>
                <a:pPr marL="285750" indent="-285750">
                  <a:buFont typeface="Arial" pitchFamily="34" charset="0"/>
                  <a:buChar char="•"/>
                  <a:defRPr/>
                </a:pPr>
                <a:r>
                  <a:rPr lang="fr-FR" sz="1100">
                    <a:solidFill>
                      <a:schemeClr val="accent4">
                        <a:lumMod val="75000"/>
                      </a:schemeClr>
                    </a:solidFill>
                  </a:rPr>
                  <a:t>Vocabularies</a:t>
                </a:r>
              </a:p>
              <a:p>
                <a:pPr marL="285750" indent="-285750">
                  <a:buFont typeface="Arial" pitchFamily="34" charset="0"/>
                  <a:buChar char="•"/>
                  <a:defRPr/>
                </a:pPr>
                <a:r>
                  <a:rPr lang="fr-FR" sz="1100">
                    <a:solidFill>
                      <a:schemeClr val="accent4">
                        <a:lumMod val="75000"/>
                      </a:schemeClr>
                    </a:solidFill>
                  </a:rPr>
                  <a:t>Objects dictionary</a:t>
                </a:r>
              </a:p>
              <a:p>
                <a:pPr marL="285750" indent="-285750">
                  <a:buFont typeface="Arial" pitchFamily="34" charset="0"/>
                  <a:buChar char="•"/>
                  <a:defRPr/>
                </a:pPr>
                <a:r>
                  <a:rPr lang="fr-FR" sz="1100">
                    <a:solidFill>
                      <a:schemeClr val="accent4">
                        <a:lumMod val="75000"/>
                      </a:schemeClr>
                    </a:solidFill>
                  </a:rPr>
                  <a:t>Portrayal rules</a:t>
                </a:r>
              </a:p>
              <a:p>
                <a:pPr marL="285750" indent="-285750">
                  <a:buFont typeface="Arial" pitchFamily="34" charset="0"/>
                  <a:buChar char="•"/>
                  <a:defRPr/>
                </a:pPr>
                <a:r>
                  <a:rPr lang="fr-FR" sz="1100">
                    <a:solidFill>
                      <a:schemeClr val="accent4">
                        <a:lumMod val="75000"/>
                      </a:schemeClr>
                    </a:solidFill>
                  </a:rPr>
                  <a:t>…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6668399" y="4845724"/>
                <a:ext cx="1752554" cy="40636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fr-FR" sz="1100">
                    <a:solidFill>
                      <a:schemeClr val="accent4">
                        <a:lumMod val="75000"/>
                      </a:schemeClr>
                    </a:solidFill>
                  </a:rPr>
                  <a:t>EGDI Catalogue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668399" y="2691679"/>
                <a:ext cx="1752554" cy="39207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fr-FR" sz="1100">
                    <a:solidFill>
                      <a:schemeClr val="accent4">
                        <a:lumMod val="75000"/>
                      </a:schemeClr>
                    </a:solidFill>
                  </a:rPr>
                  <a:t>EGDI Portal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668399" y="5352091"/>
                <a:ext cx="1752554" cy="66669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fr-FR" sz="1100">
                    <a:solidFill>
                      <a:schemeClr val="accent4">
                        <a:lumMod val="75000"/>
                      </a:schemeClr>
                    </a:solidFill>
                  </a:rPr>
                  <a:t>EGDI Brokers</a:t>
                </a:r>
              </a:p>
              <a:p>
                <a:pPr algn="ctr">
                  <a:defRPr/>
                </a:pPr>
                <a:r>
                  <a:rPr lang="fr-FR" sz="1100">
                    <a:solidFill>
                      <a:schemeClr val="accent4">
                        <a:lumMod val="75000"/>
                      </a:schemeClr>
                    </a:solidFill>
                  </a:rPr>
                  <a:t>(discovery, access, …)</a:t>
                </a:r>
              </a:p>
            </p:txBody>
          </p:sp>
        </p:grpSp>
        <p:sp>
          <p:nvSpPr>
            <p:cNvPr id="10246" name="ZoneTexte 12"/>
            <p:cNvSpPr txBox="1">
              <a:spLocks noChangeArrowheads="1"/>
            </p:cNvSpPr>
            <p:nvPr/>
          </p:nvSpPr>
          <p:spPr bwMode="auto">
            <a:xfrm>
              <a:off x="5749924" y="1988840"/>
              <a:ext cx="339407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dirty="0">
                  <a:solidFill>
                    <a:schemeClr val="bg1"/>
                  </a:solidFill>
                </a:rPr>
                <a:t>and </a:t>
              </a:r>
              <a:r>
                <a:rPr lang="fr-FR" sz="2000" b="1" dirty="0" err="1">
                  <a:solidFill>
                    <a:schemeClr val="bg1"/>
                  </a:solidFill>
                </a:rPr>
                <a:t>common</a:t>
              </a:r>
              <a:r>
                <a:rPr lang="fr-FR" sz="2000" b="1" dirty="0">
                  <a:solidFill>
                    <a:schemeClr val="bg1"/>
                  </a:solidFill>
                </a:rPr>
                <a:t> components </a:t>
              </a:r>
              <a:r>
                <a:rPr lang="fr-FR" sz="2000" b="1" dirty="0" err="1">
                  <a:solidFill>
                    <a:schemeClr val="bg1"/>
                  </a:solidFill>
                </a:rPr>
                <a:t>shared</a:t>
              </a:r>
              <a:r>
                <a:rPr lang="fr-FR" sz="2000" b="1" dirty="0">
                  <a:solidFill>
                    <a:schemeClr val="bg1"/>
                  </a:solidFill>
                </a:rPr>
                <a:t> </a:t>
              </a:r>
              <a:r>
                <a:rPr lang="fr-FR" sz="2000" b="1" dirty="0" err="1">
                  <a:solidFill>
                    <a:schemeClr val="bg1"/>
                  </a:solidFill>
                </a:rPr>
                <a:t>at</a:t>
              </a:r>
              <a:r>
                <a:rPr lang="fr-FR" sz="2000" b="1" dirty="0">
                  <a:solidFill>
                    <a:schemeClr val="bg1"/>
                  </a:solidFill>
                </a:rPr>
                <a:t> </a:t>
              </a:r>
              <a:r>
                <a:rPr lang="fr-FR" sz="2000" b="1" dirty="0" err="1">
                  <a:solidFill>
                    <a:schemeClr val="bg1"/>
                  </a:solidFill>
                </a:rPr>
                <a:t>European</a:t>
              </a:r>
              <a:r>
                <a:rPr lang="fr-FR" sz="2000" b="1" dirty="0">
                  <a:solidFill>
                    <a:schemeClr val="bg1"/>
                  </a:solidFill>
                </a:rPr>
                <a:t> </a:t>
              </a:r>
              <a:r>
                <a:rPr lang="fr-FR" sz="2000" b="1" dirty="0" err="1">
                  <a:solidFill>
                    <a:schemeClr val="bg1"/>
                  </a:solidFill>
                </a:rPr>
                <a:t>level</a:t>
              </a:r>
              <a:r>
                <a:rPr lang="fr-FR" sz="2000" b="1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27000" y="1988840"/>
            <a:ext cx="5707063" cy="4680248"/>
            <a:chOff x="127000" y="1988840"/>
            <a:chExt cx="5707063" cy="4680248"/>
          </a:xfrm>
        </p:grpSpPr>
        <p:grpSp>
          <p:nvGrpSpPr>
            <p:cNvPr id="27" name="Group 26"/>
            <p:cNvGrpSpPr/>
            <p:nvPr/>
          </p:nvGrpSpPr>
          <p:grpSpPr>
            <a:xfrm>
              <a:off x="127000" y="1988840"/>
              <a:ext cx="5707063" cy="4680248"/>
              <a:chOff x="127000" y="1988840"/>
              <a:chExt cx="5707063" cy="4680248"/>
            </a:xfrm>
          </p:grpSpPr>
          <p:sp>
            <p:nvSpPr>
              <p:cNvPr id="10245" name="ZoneTexte 10"/>
              <p:cNvSpPr txBox="1">
                <a:spLocks noChangeArrowheads="1"/>
              </p:cNvSpPr>
              <p:nvPr/>
            </p:nvSpPr>
            <p:spPr bwMode="auto">
              <a:xfrm>
                <a:off x="211138" y="1988840"/>
                <a:ext cx="5512990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000" b="1" dirty="0">
                    <a:solidFill>
                      <a:schemeClr val="bg1"/>
                    </a:solidFill>
                  </a:rPr>
                  <a:t>A </a:t>
                </a:r>
                <a:r>
                  <a:rPr lang="fr-FR" sz="2000" b="1" dirty="0" err="1">
                    <a:solidFill>
                      <a:schemeClr val="bg1"/>
                    </a:solidFill>
                  </a:rPr>
                  <a:t>framework</a:t>
                </a:r>
                <a:r>
                  <a:rPr lang="fr-FR" sz="2000" b="1" dirty="0">
                    <a:solidFill>
                      <a:schemeClr val="bg1"/>
                    </a:solidFill>
                  </a:rPr>
                  <a:t> of </a:t>
                </a:r>
                <a:r>
                  <a:rPr lang="fr-FR" sz="2000" b="1" dirty="0" err="1">
                    <a:solidFill>
                      <a:schemeClr val="bg1"/>
                    </a:solidFill>
                  </a:rPr>
                  <a:t>recommended</a:t>
                </a:r>
                <a:r>
                  <a:rPr lang="fr-FR" sz="2000" b="1" dirty="0">
                    <a:solidFill>
                      <a:schemeClr val="bg1"/>
                    </a:solidFill>
                  </a:rPr>
                  <a:t> components (</a:t>
                </a:r>
                <a:r>
                  <a:rPr lang="fr-FR" sz="2000" b="1" dirty="0" err="1">
                    <a:solidFill>
                      <a:schemeClr val="bg1"/>
                    </a:solidFill>
                  </a:rPr>
                  <a:t>implemented</a:t>
                </a:r>
                <a:r>
                  <a:rPr lang="fr-FR" sz="2000" b="1" dirty="0">
                    <a:solidFill>
                      <a:schemeClr val="bg1"/>
                    </a:solidFill>
                  </a:rPr>
                  <a:t> by EGDI and </a:t>
                </a:r>
                <a:r>
                  <a:rPr lang="fr-FR" sz="2000" b="1" dirty="0" err="1">
                    <a:solidFill>
                      <a:schemeClr val="bg1"/>
                    </a:solidFill>
                  </a:rPr>
                  <a:t>projects</a:t>
                </a:r>
                <a:r>
                  <a:rPr lang="fr-FR" sz="2000" b="1" dirty="0">
                    <a:solidFill>
                      <a:schemeClr val="bg1"/>
                    </a:solidFill>
                  </a:rPr>
                  <a:t>) </a:t>
                </a:r>
              </a:p>
            </p:txBody>
          </p:sp>
          <p:sp>
            <p:nvSpPr>
              <p:cNvPr id="14" name="Rectangle à coins arrondis 13"/>
              <p:cNvSpPr/>
              <p:nvPr/>
            </p:nvSpPr>
            <p:spPr>
              <a:xfrm>
                <a:off x="127000" y="2812281"/>
                <a:ext cx="5622925" cy="1120775"/>
              </a:xfrm>
              <a:prstGeom prst="roundRect">
                <a:avLst/>
              </a:prstGeom>
              <a:solidFill>
                <a:srgbClr val="C9FF93">
                  <a:alpha val="18039"/>
                </a:srgb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r">
                  <a:defRPr/>
                </a:pPr>
                <a:r>
                  <a:rPr lang="en-US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Client layer</a:t>
                </a:r>
              </a:p>
            </p:txBody>
          </p:sp>
          <p:grpSp>
            <p:nvGrpSpPr>
              <p:cNvPr id="5" name="Groupe 16"/>
              <p:cNvGrpSpPr>
                <a:grpSpLocks/>
              </p:cNvGrpSpPr>
              <p:nvPr/>
            </p:nvGrpSpPr>
            <p:grpSpPr bwMode="auto">
              <a:xfrm>
                <a:off x="157163" y="4091086"/>
                <a:ext cx="5622925" cy="1354138"/>
                <a:chOff x="3004783" y="3573308"/>
                <a:chExt cx="5622878" cy="1353534"/>
              </a:xfrm>
            </p:grpSpPr>
            <p:sp>
              <p:nvSpPr>
                <p:cNvPr id="18" name="Rectangle à coins arrondis 17"/>
                <p:cNvSpPr/>
                <p:nvPr/>
              </p:nvSpPr>
              <p:spPr>
                <a:xfrm>
                  <a:off x="3004783" y="3573308"/>
                  <a:ext cx="5622878" cy="1353534"/>
                </a:xfrm>
                <a:prstGeom prst="roundRect">
                  <a:avLst/>
                </a:prstGeom>
                <a:solidFill>
                  <a:srgbClr val="C9FF93">
                    <a:alpha val="18039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r">
                    <a:defRPr/>
                  </a:pPr>
                  <a:r>
                    <a:rPr lang="en-US" sz="1400" b="1" i="1" dirty="0">
                      <a:solidFill>
                        <a:schemeClr val="bg1"/>
                      </a:solidFill>
                    </a:rPr>
                    <a:t>Mediation layer</a:t>
                  </a: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43326" y="4003329"/>
                  <a:ext cx="1593837" cy="72040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600">
                      <a:solidFill>
                        <a:schemeClr val="accent4">
                          <a:lumMod val="75000"/>
                        </a:schemeClr>
                      </a:solidFill>
                    </a:rPr>
                    <a:t>Catalogue</a:t>
                  </a: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3268306" y="4003329"/>
                  <a:ext cx="1595424" cy="72040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600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Portrayal services</a:t>
                  </a: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5003428" y="4003329"/>
                  <a:ext cx="1593837" cy="72040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600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Processing services</a:t>
                  </a:r>
                </a:p>
              </p:txBody>
            </p:sp>
          </p:grpSp>
          <p:grpSp>
            <p:nvGrpSpPr>
              <p:cNvPr id="11" name="Groupe 1"/>
              <p:cNvGrpSpPr>
                <a:grpSpLocks/>
              </p:cNvGrpSpPr>
              <p:nvPr/>
            </p:nvGrpSpPr>
            <p:grpSpPr bwMode="auto">
              <a:xfrm>
                <a:off x="211138" y="5535613"/>
                <a:ext cx="5622925" cy="1133475"/>
                <a:chOff x="211896" y="5328626"/>
                <a:chExt cx="5622878" cy="1134163"/>
              </a:xfrm>
            </p:grpSpPr>
            <p:sp>
              <p:nvSpPr>
                <p:cNvPr id="23" name="Rectangle à coins arrondis 22"/>
                <p:cNvSpPr/>
                <p:nvPr/>
              </p:nvSpPr>
              <p:spPr>
                <a:xfrm>
                  <a:off x="211896" y="5328626"/>
                  <a:ext cx="5622878" cy="1134163"/>
                </a:xfrm>
                <a:prstGeom prst="roundRect">
                  <a:avLst/>
                </a:prstGeom>
                <a:solidFill>
                  <a:srgbClr val="C9FF93">
                    <a:alpha val="18039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r">
                    <a:defRPr/>
                  </a:pPr>
                  <a:r>
                    <a:rPr lang="en-US" sz="1400" b="1" i="1" dirty="0">
                      <a:solidFill>
                        <a:schemeClr val="bg1"/>
                      </a:solidFill>
                    </a:rPr>
                    <a:t>Access  layer</a:t>
                  </a: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2196254" y="5517653"/>
                  <a:ext cx="1593837" cy="71957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600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Data </a:t>
                  </a:r>
                </a:p>
                <a:p>
                  <a:pPr algn="ctr">
                    <a:defRPr/>
                  </a:pPr>
                  <a:r>
                    <a:rPr lang="en-US" sz="1600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services</a:t>
                  </a:r>
                </a:p>
              </p:txBody>
            </p:sp>
          </p:grpSp>
        </p:grpSp>
        <p:grpSp>
          <p:nvGrpSpPr>
            <p:cNvPr id="28" name="Group 27"/>
            <p:cNvGrpSpPr/>
            <p:nvPr/>
          </p:nvGrpSpPr>
          <p:grpSpPr>
            <a:xfrm>
              <a:off x="419100" y="3095625"/>
              <a:ext cx="5027613" cy="615950"/>
              <a:chOff x="419100" y="3095625"/>
              <a:chExt cx="5027613" cy="61595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135188" y="3095625"/>
                <a:ext cx="1595437" cy="6159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>
                    <a:solidFill>
                      <a:schemeClr val="accent4">
                        <a:lumMod val="75000"/>
                      </a:schemeClr>
                    </a:solidFill>
                  </a:rPr>
                  <a:t>Thematic Portals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852863" y="3095625"/>
                <a:ext cx="1593850" cy="6159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>
                    <a:solidFill>
                      <a:schemeClr val="accent4">
                        <a:lumMod val="75000"/>
                      </a:schemeClr>
                    </a:solidFill>
                  </a:rPr>
                  <a:t>Applications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19100" y="3095625"/>
                <a:ext cx="1593850" cy="6032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dirty="0">
                    <a:solidFill>
                      <a:schemeClr val="accent4">
                        <a:lumMod val="75000"/>
                      </a:schemeClr>
                    </a:solidFill>
                  </a:rPr>
                  <a:t>EGDI Portal</a:t>
                </a:r>
              </a:p>
            </p:txBody>
          </p:sp>
        </p:grpSp>
      </p:grpSp>
    </p:spTree>
  </p:cSld>
  <p:clrMapOvr>
    <a:masterClrMapping/>
  </p:clrMapOvr>
  <p:transition advTm="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magine 42" descr="764px-Europe_satellite_orthographi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1268760"/>
            <a:ext cx="9180512" cy="5612708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4573588" y="4742780"/>
            <a:ext cx="4570412" cy="1947863"/>
            <a:chOff x="4573588" y="4742780"/>
            <a:chExt cx="4570412" cy="1947863"/>
          </a:xfrm>
        </p:grpSpPr>
        <p:cxnSp>
          <p:nvCxnSpPr>
            <p:cNvPr id="50" name="Connecteur droit avec flèche 49"/>
            <p:cNvCxnSpPr>
              <a:stCxn id="42" idx="0"/>
              <a:endCxn id="34" idx="2"/>
            </p:cNvCxnSpPr>
            <p:nvPr/>
          </p:nvCxnSpPr>
          <p:spPr>
            <a:xfrm flipH="1" flipV="1">
              <a:off x="5919788" y="4742780"/>
              <a:ext cx="794" cy="21907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/>
            <p:cNvCxnSpPr/>
            <p:nvPr/>
          </p:nvCxnSpPr>
          <p:spPr>
            <a:xfrm flipV="1">
              <a:off x="4859338" y="5013176"/>
              <a:ext cx="4284662" cy="30312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/>
            <p:cNvGrpSpPr/>
            <p:nvPr/>
          </p:nvGrpSpPr>
          <p:grpSpPr>
            <a:xfrm>
              <a:off x="4573588" y="4961855"/>
              <a:ext cx="4334961" cy="1728788"/>
              <a:chOff x="4573588" y="4961855"/>
              <a:chExt cx="4334961" cy="1728788"/>
            </a:xfrm>
          </p:grpSpPr>
          <p:grpSp>
            <p:nvGrpSpPr>
              <p:cNvPr id="5" name="Groupe 34"/>
              <p:cNvGrpSpPr>
                <a:grpSpLocks/>
              </p:cNvGrpSpPr>
              <p:nvPr/>
            </p:nvGrpSpPr>
            <p:grpSpPr bwMode="auto">
              <a:xfrm>
                <a:off x="4573588" y="4961855"/>
                <a:ext cx="2693987" cy="1728788"/>
                <a:chOff x="4643438" y="4652963"/>
                <a:chExt cx="2449512" cy="1728787"/>
              </a:xfrm>
            </p:grpSpPr>
            <p:sp>
              <p:nvSpPr>
                <p:cNvPr id="36" name="Rectangle à coins arrondis 35"/>
                <p:cNvSpPr/>
                <p:nvPr/>
              </p:nvSpPr>
              <p:spPr>
                <a:xfrm>
                  <a:off x="6187916" y="4781551"/>
                  <a:ext cx="720275" cy="360362"/>
                </a:xfrm>
                <a:prstGeom prst="roundRect">
                  <a:avLst/>
                </a:prstGeom>
                <a:solidFill>
                  <a:srgbClr val="FFFF00"/>
                </a:solidFill>
                <a:ln w="635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fr-FR" sz="1000" dirty="0">
                      <a:solidFill>
                        <a:srgbClr val="0070C0"/>
                      </a:solidFill>
                    </a:rPr>
                    <a:t>Web</a:t>
                  </a:r>
                </a:p>
                <a:p>
                  <a:pPr algn="ctr">
                    <a:defRPr/>
                  </a:pPr>
                  <a:r>
                    <a:rPr lang="fr-FR" sz="1000" dirty="0">
                      <a:solidFill>
                        <a:srgbClr val="0070C0"/>
                      </a:solidFill>
                    </a:rPr>
                    <a:t>Services</a:t>
                  </a:r>
                </a:p>
              </p:txBody>
            </p:sp>
            <p:grpSp>
              <p:nvGrpSpPr>
                <p:cNvPr id="6" name="Gruppe 49"/>
                <p:cNvGrpSpPr>
                  <a:grpSpLocks/>
                </p:cNvGrpSpPr>
                <p:nvPr/>
              </p:nvGrpSpPr>
              <p:grpSpPr bwMode="auto">
                <a:xfrm>
                  <a:off x="4643438" y="4652963"/>
                  <a:ext cx="2449512" cy="1728787"/>
                  <a:chOff x="755576" y="4869160"/>
                  <a:chExt cx="2736304" cy="1800200"/>
                </a:xfrm>
              </p:grpSpPr>
              <p:grpSp>
                <p:nvGrpSpPr>
                  <p:cNvPr id="7" name="Gruppe 43"/>
                  <p:cNvGrpSpPr>
                    <a:grpSpLocks/>
                  </p:cNvGrpSpPr>
                  <p:nvPr/>
                </p:nvGrpSpPr>
                <p:grpSpPr bwMode="auto">
                  <a:xfrm>
                    <a:off x="2483768" y="5376216"/>
                    <a:ext cx="864096" cy="645072"/>
                    <a:chOff x="899592" y="5448224"/>
                    <a:chExt cx="864096" cy="645072"/>
                  </a:xfrm>
                </p:grpSpPr>
                <p:sp>
                  <p:nvSpPr>
                    <p:cNvPr id="48" name="Magnetpladelager 61"/>
                    <p:cNvSpPr/>
                    <p:nvPr/>
                  </p:nvSpPr>
                  <p:spPr>
                    <a:xfrm>
                      <a:off x="901544" y="5661909"/>
                      <a:ext cx="862654" cy="431453"/>
                    </a:xfrm>
                    <a:prstGeom prst="flowChartMagneticDisk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9525"/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Z…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p:txBody>
                </p:sp>
                <p:cxnSp>
                  <p:nvCxnSpPr>
                    <p:cNvPr id="49" name="Lige pilforbindelse 62"/>
                    <p:cNvCxnSpPr>
                      <a:stCxn id="48" idx="1"/>
                    </p:cNvCxnSpPr>
                    <p:nvPr/>
                  </p:nvCxnSpPr>
                  <p:spPr>
                    <a:xfrm flipV="1">
                      <a:off x="1333677" y="5448662"/>
                      <a:ext cx="0" cy="213246"/>
                    </a:xfrm>
                    <a:prstGeom prst="straightConnector1">
                      <a:avLst/>
                    </a:prstGeom>
                    <a:ln w="19050"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8" name="Gruppe 39"/>
                  <p:cNvGrpSpPr>
                    <a:grpSpLocks/>
                  </p:cNvGrpSpPr>
                  <p:nvPr/>
                </p:nvGrpSpPr>
                <p:grpSpPr bwMode="auto">
                  <a:xfrm>
                    <a:off x="1691680" y="5445224"/>
                    <a:ext cx="864096" cy="648072"/>
                    <a:chOff x="899592" y="5445224"/>
                    <a:chExt cx="864096" cy="648072"/>
                  </a:xfrm>
                </p:grpSpPr>
                <p:sp>
                  <p:nvSpPr>
                    <p:cNvPr id="46" name="Magnetpladelager 58"/>
                    <p:cNvSpPr/>
                    <p:nvPr/>
                  </p:nvSpPr>
                  <p:spPr>
                    <a:xfrm>
                      <a:off x="900313" y="5660984"/>
                      <a:ext cx="862654" cy="433106"/>
                    </a:xfrm>
                    <a:prstGeom prst="flowChartMagneticDisk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9525"/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Y…</a:t>
                      </a:r>
                    </a:p>
                  </p:txBody>
                </p:sp>
                <p:cxnSp>
                  <p:nvCxnSpPr>
                    <p:cNvPr id="47" name="Lige pilforbindelse 59"/>
                    <p:cNvCxnSpPr>
                      <a:stCxn id="46" idx="1"/>
                    </p:cNvCxnSpPr>
                    <p:nvPr/>
                  </p:nvCxnSpPr>
                  <p:spPr>
                    <a:xfrm flipV="1">
                      <a:off x="1332446" y="5444431"/>
                      <a:ext cx="0" cy="216553"/>
                    </a:xfrm>
                    <a:prstGeom prst="straightConnector1">
                      <a:avLst/>
                    </a:prstGeom>
                    <a:ln w="19050"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2" name="Rektangel 52"/>
                  <p:cNvSpPr/>
                  <p:nvPr/>
                </p:nvSpPr>
                <p:spPr>
                  <a:xfrm>
                    <a:off x="755576" y="4869160"/>
                    <a:ext cx="2736304" cy="1800200"/>
                  </a:xfrm>
                  <a:prstGeom prst="rect">
                    <a:avLst/>
                  </a:prstGeom>
                  <a:noFill/>
                  <a:ln w="38100"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b"/>
                  <a:lstStyle/>
                  <a:p>
                    <a:pPr algn="ctr">
                      <a:defRPr/>
                    </a:pPr>
                    <a:r>
                      <a:rPr lang="en-US" sz="1050" dirty="0">
                        <a:solidFill>
                          <a:srgbClr val="000000"/>
                        </a:solidFill>
                      </a:rPr>
                      <a:t>Geological surveys </a:t>
                    </a:r>
                  </a:p>
                </p:txBody>
              </p:sp>
              <p:grpSp>
                <p:nvGrpSpPr>
                  <p:cNvPr id="9" name="Gruppe 38"/>
                  <p:cNvGrpSpPr>
                    <a:grpSpLocks/>
                  </p:cNvGrpSpPr>
                  <p:nvPr/>
                </p:nvGrpSpPr>
                <p:grpSpPr bwMode="auto">
                  <a:xfrm>
                    <a:off x="899592" y="5517232"/>
                    <a:ext cx="864096" cy="648072"/>
                    <a:chOff x="899592" y="5445224"/>
                    <a:chExt cx="864096" cy="648072"/>
                  </a:xfrm>
                </p:grpSpPr>
                <p:sp>
                  <p:nvSpPr>
                    <p:cNvPr id="44" name="Magnetpladelager 55"/>
                    <p:cNvSpPr/>
                    <p:nvPr/>
                  </p:nvSpPr>
                  <p:spPr>
                    <a:xfrm>
                      <a:off x="899082" y="5661711"/>
                      <a:ext cx="862654" cy="431452"/>
                    </a:xfrm>
                    <a:prstGeom prst="flowChartMagneticDisk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n w="9525"/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X…</a:t>
                      </a:r>
                    </a:p>
                  </p:txBody>
                </p:sp>
                <p:cxnSp>
                  <p:nvCxnSpPr>
                    <p:cNvPr id="45" name="Lige pilforbindelse 56"/>
                    <p:cNvCxnSpPr>
                      <a:stCxn id="44" idx="1"/>
                    </p:cNvCxnSpPr>
                    <p:nvPr/>
                  </p:nvCxnSpPr>
                  <p:spPr>
                    <a:xfrm flipV="1">
                      <a:off x="1331215" y="5445157"/>
                      <a:ext cx="0" cy="216553"/>
                    </a:xfrm>
                    <a:prstGeom prst="straightConnector1">
                      <a:avLst/>
                    </a:prstGeom>
                    <a:ln w="19050"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8" name="Rectangle à coins arrondis 37"/>
                <p:cNvSpPr/>
                <p:nvPr/>
              </p:nvSpPr>
              <p:spPr>
                <a:xfrm>
                  <a:off x="5497953" y="4840288"/>
                  <a:ext cx="718832" cy="360363"/>
                </a:xfrm>
                <a:prstGeom prst="roundRect">
                  <a:avLst/>
                </a:prstGeom>
                <a:solidFill>
                  <a:srgbClr val="FFFF00"/>
                </a:solidFill>
                <a:ln w="635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fr-FR" sz="1000" dirty="0">
                      <a:solidFill>
                        <a:srgbClr val="0070C0"/>
                      </a:solidFill>
                    </a:rPr>
                    <a:t>Web</a:t>
                  </a:r>
                </a:p>
                <a:p>
                  <a:pPr algn="ctr">
                    <a:defRPr/>
                  </a:pPr>
                  <a:r>
                    <a:rPr lang="fr-FR" sz="1000" dirty="0">
                      <a:solidFill>
                        <a:srgbClr val="0070C0"/>
                      </a:solidFill>
                    </a:rPr>
                    <a:t>Services</a:t>
                  </a:r>
                </a:p>
              </p:txBody>
            </p:sp>
            <p:sp>
              <p:nvSpPr>
                <p:cNvPr id="39" name="Rectangle à coins arrondis 38"/>
                <p:cNvSpPr/>
                <p:nvPr/>
              </p:nvSpPr>
              <p:spPr>
                <a:xfrm>
                  <a:off x="4787782" y="4908551"/>
                  <a:ext cx="720275" cy="360362"/>
                </a:xfrm>
                <a:prstGeom prst="roundRect">
                  <a:avLst/>
                </a:prstGeom>
                <a:solidFill>
                  <a:srgbClr val="FFFF00"/>
                </a:solidFill>
                <a:ln w="635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fr-FR" sz="1000" dirty="0">
                      <a:solidFill>
                        <a:srgbClr val="0070C0"/>
                      </a:solidFill>
                    </a:rPr>
                    <a:t>Web</a:t>
                  </a:r>
                </a:p>
                <a:p>
                  <a:pPr algn="ctr">
                    <a:defRPr/>
                  </a:pPr>
                  <a:r>
                    <a:rPr lang="fr-FR" sz="1000" dirty="0">
                      <a:solidFill>
                        <a:srgbClr val="0070C0"/>
                      </a:solidFill>
                    </a:rPr>
                    <a:t>Services</a:t>
                  </a:r>
                </a:p>
              </p:txBody>
            </p:sp>
          </p:grpSp>
          <p:sp>
            <p:nvSpPr>
              <p:cNvPr id="11277" name="ZoneTexte 61"/>
              <p:cNvSpPr txBox="1">
                <a:spLocks noChangeArrowheads="1"/>
              </p:cNvSpPr>
              <p:nvPr/>
            </p:nvSpPr>
            <p:spPr bwMode="auto">
              <a:xfrm>
                <a:off x="7236296" y="5502275"/>
                <a:ext cx="167225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National level</a:t>
                </a:r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4572000" y="1340768"/>
            <a:ext cx="4490437" cy="3466045"/>
            <a:chOff x="4572000" y="1340768"/>
            <a:chExt cx="4490437" cy="3466045"/>
          </a:xfrm>
        </p:grpSpPr>
        <p:cxnSp>
          <p:nvCxnSpPr>
            <p:cNvPr id="51" name="Connecteur droit avec flèche 50"/>
            <p:cNvCxnSpPr>
              <a:stCxn id="34" idx="0"/>
              <a:endCxn id="54" idx="2"/>
            </p:cNvCxnSpPr>
            <p:nvPr/>
          </p:nvCxnSpPr>
          <p:spPr>
            <a:xfrm flipV="1">
              <a:off x="5919788" y="2696493"/>
              <a:ext cx="0" cy="207962"/>
            </a:xfrm>
            <a:prstGeom prst="straightConnector1">
              <a:avLst/>
            </a:prstGeom>
            <a:ln w="12700"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/>
            <p:cNvGrpSpPr/>
            <p:nvPr/>
          </p:nvGrpSpPr>
          <p:grpSpPr>
            <a:xfrm>
              <a:off x="4572000" y="1340768"/>
              <a:ext cx="4490437" cy="3466045"/>
              <a:chOff x="4572000" y="1340768"/>
              <a:chExt cx="4490437" cy="3466045"/>
            </a:xfrm>
          </p:grpSpPr>
          <p:grpSp>
            <p:nvGrpSpPr>
              <p:cNvPr id="12" name="Groupe 21"/>
              <p:cNvGrpSpPr>
                <a:grpSpLocks/>
              </p:cNvGrpSpPr>
              <p:nvPr/>
            </p:nvGrpSpPr>
            <p:grpSpPr bwMode="auto">
              <a:xfrm>
                <a:off x="5883574" y="4401587"/>
                <a:ext cx="457516" cy="405226"/>
                <a:chOff x="3485050" y="1536670"/>
                <a:chExt cx="328741" cy="328148"/>
              </a:xfrm>
              <a:solidFill>
                <a:srgbClr val="00B050"/>
              </a:solidFill>
            </p:grpSpPr>
            <p:sp>
              <p:nvSpPr>
                <p:cNvPr id="59" name="Forme libre 58"/>
                <p:cNvSpPr>
                  <a:spLocks noChangeAspect="1"/>
                </p:cNvSpPr>
                <p:nvPr/>
              </p:nvSpPr>
              <p:spPr>
                <a:xfrm>
                  <a:off x="3535240" y="1573541"/>
                  <a:ext cx="255967" cy="256865"/>
                </a:xfrm>
                <a:custGeom>
                  <a:avLst/>
                  <a:gdLst>
                    <a:gd name="connsiteX0" fmla="*/ 227660 w 320737"/>
                    <a:gd name="connsiteY0" fmla="*/ 51138 h 320737"/>
                    <a:gd name="connsiteX1" fmla="*/ 252609 w 320737"/>
                    <a:gd name="connsiteY1" fmla="*/ 30203 h 320737"/>
                    <a:gd name="connsiteX2" fmla="*/ 272540 w 320737"/>
                    <a:gd name="connsiteY2" fmla="*/ 46927 h 320737"/>
                    <a:gd name="connsiteX3" fmla="*/ 256255 w 320737"/>
                    <a:gd name="connsiteY3" fmla="*/ 75131 h 320737"/>
                    <a:gd name="connsiteX4" fmla="*/ 282130 w 320737"/>
                    <a:gd name="connsiteY4" fmla="*/ 119947 h 320737"/>
                    <a:gd name="connsiteX5" fmla="*/ 314698 w 320737"/>
                    <a:gd name="connsiteY5" fmla="*/ 119947 h 320737"/>
                    <a:gd name="connsiteX6" fmla="*/ 319216 w 320737"/>
                    <a:gd name="connsiteY6" fmla="*/ 145569 h 320737"/>
                    <a:gd name="connsiteX7" fmla="*/ 288611 w 320737"/>
                    <a:gd name="connsiteY7" fmla="*/ 156707 h 320737"/>
                    <a:gd name="connsiteX8" fmla="*/ 279625 w 320737"/>
                    <a:gd name="connsiteY8" fmla="*/ 207670 h 320737"/>
                    <a:gd name="connsiteX9" fmla="*/ 304574 w 320737"/>
                    <a:gd name="connsiteY9" fmla="*/ 228604 h 320737"/>
                    <a:gd name="connsiteX10" fmla="*/ 291565 w 320737"/>
                    <a:gd name="connsiteY10" fmla="*/ 251136 h 320737"/>
                    <a:gd name="connsiteX11" fmla="*/ 260961 w 320737"/>
                    <a:gd name="connsiteY11" fmla="*/ 239997 h 320737"/>
                    <a:gd name="connsiteX12" fmla="*/ 221319 w 320737"/>
                    <a:gd name="connsiteY12" fmla="*/ 273261 h 320737"/>
                    <a:gd name="connsiteX13" fmla="*/ 226975 w 320737"/>
                    <a:gd name="connsiteY13" fmla="*/ 305334 h 320737"/>
                    <a:gd name="connsiteX14" fmla="*/ 202527 w 320737"/>
                    <a:gd name="connsiteY14" fmla="*/ 314232 h 320737"/>
                    <a:gd name="connsiteX15" fmla="*/ 186243 w 320737"/>
                    <a:gd name="connsiteY15" fmla="*/ 286027 h 320737"/>
                    <a:gd name="connsiteX16" fmla="*/ 134494 w 320737"/>
                    <a:gd name="connsiteY16" fmla="*/ 286027 h 320737"/>
                    <a:gd name="connsiteX17" fmla="*/ 118210 w 320737"/>
                    <a:gd name="connsiteY17" fmla="*/ 314232 h 320737"/>
                    <a:gd name="connsiteX18" fmla="*/ 93762 w 320737"/>
                    <a:gd name="connsiteY18" fmla="*/ 305334 h 320737"/>
                    <a:gd name="connsiteX19" fmla="*/ 99418 w 320737"/>
                    <a:gd name="connsiteY19" fmla="*/ 273260 h 320737"/>
                    <a:gd name="connsiteX20" fmla="*/ 59776 w 320737"/>
                    <a:gd name="connsiteY20" fmla="*/ 239996 h 320737"/>
                    <a:gd name="connsiteX21" fmla="*/ 29172 w 320737"/>
                    <a:gd name="connsiteY21" fmla="*/ 251136 h 320737"/>
                    <a:gd name="connsiteX22" fmla="*/ 16163 w 320737"/>
                    <a:gd name="connsiteY22" fmla="*/ 228604 h 320737"/>
                    <a:gd name="connsiteX23" fmla="*/ 41112 w 320737"/>
                    <a:gd name="connsiteY23" fmla="*/ 207670 h 320737"/>
                    <a:gd name="connsiteX24" fmla="*/ 32126 w 320737"/>
                    <a:gd name="connsiteY24" fmla="*/ 156707 h 320737"/>
                    <a:gd name="connsiteX25" fmla="*/ 1521 w 320737"/>
                    <a:gd name="connsiteY25" fmla="*/ 145569 h 320737"/>
                    <a:gd name="connsiteX26" fmla="*/ 6039 w 320737"/>
                    <a:gd name="connsiteY26" fmla="*/ 119947 h 320737"/>
                    <a:gd name="connsiteX27" fmla="*/ 38608 w 320737"/>
                    <a:gd name="connsiteY27" fmla="*/ 119947 h 320737"/>
                    <a:gd name="connsiteX28" fmla="*/ 64483 w 320737"/>
                    <a:gd name="connsiteY28" fmla="*/ 75131 h 320737"/>
                    <a:gd name="connsiteX29" fmla="*/ 48197 w 320737"/>
                    <a:gd name="connsiteY29" fmla="*/ 46927 h 320737"/>
                    <a:gd name="connsiteX30" fmla="*/ 68128 w 320737"/>
                    <a:gd name="connsiteY30" fmla="*/ 30203 h 320737"/>
                    <a:gd name="connsiteX31" fmla="*/ 93077 w 320737"/>
                    <a:gd name="connsiteY31" fmla="*/ 51138 h 320737"/>
                    <a:gd name="connsiteX32" fmla="*/ 141706 w 320737"/>
                    <a:gd name="connsiteY32" fmla="*/ 33439 h 320737"/>
                    <a:gd name="connsiteX33" fmla="*/ 147360 w 320737"/>
                    <a:gd name="connsiteY33" fmla="*/ 1365 h 320737"/>
                    <a:gd name="connsiteX34" fmla="*/ 173377 w 320737"/>
                    <a:gd name="connsiteY34" fmla="*/ 1365 h 320737"/>
                    <a:gd name="connsiteX35" fmla="*/ 179032 w 320737"/>
                    <a:gd name="connsiteY35" fmla="*/ 33438 h 320737"/>
                    <a:gd name="connsiteX36" fmla="*/ 227661 w 320737"/>
                    <a:gd name="connsiteY36" fmla="*/ 51137 h 320737"/>
                    <a:gd name="connsiteX37" fmla="*/ 227660 w 320737"/>
                    <a:gd name="connsiteY37" fmla="*/ 51138 h 320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20737" h="320737">
                      <a:moveTo>
                        <a:pt x="227660" y="51138"/>
                      </a:moveTo>
                      <a:lnTo>
                        <a:pt x="252609" y="30203"/>
                      </a:lnTo>
                      <a:lnTo>
                        <a:pt x="272540" y="46927"/>
                      </a:lnTo>
                      <a:lnTo>
                        <a:pt x="256255" y="75131"/>
                      </a:lnTo>
                      <a:cubicBezTo>
                        <a:pt x="267835" y="88157"/>
                        <a:pt x="276639" y="103406"/>
                        <a:pt x="282130" y="119947"/>
                      </a:cubicBezTo>
                      <a:lnTo>
                        <a:pt x="314698" y="119947"/>
                      </a:lnTo>
                      <a:lnTo>
                        <a:pt x="319216" y="145569"/>
                      </a:lnTo>
                      <a:lnTo>
                        <a:pt x="288611" y="156707"/>
                      </a:lnTo>
                      <a:cubicBezTo>
                        <a:pt x="289108" y="174129"/>
                        <a:pt x="286051" y="191469"/>
                        <a:pt x="279625" y="207670"/>
                      </a:cubicBezTo>
                      <a:lnTo>
                        <a:pt x="304574" y="228604"/>
                      </a:lnTo>
                      <a:lnTo>
                        <a:pt x="291565" y="251136"/>
                      </a:lnTo>
                      <a:lnTo>
                        <a:pt x="260961" y="239997"/>
                      </a:lnTo>
                      <a:cubicBezTo>
                        <a:pt x="250144" y="253663"/>
                        <a:pt x="236655" y="264981"/>
                        <a:pt x="221319" y="273261"/>
                      </a:cubicBezTo>
                      <a:lnTo>
                        <a:pt x="226975" y="305334"/>
                      </a:lnTo>
                      <a:lnTo>
                        <a:pt x="202527" y="314232"/>
                      </a:lnTo>
                      <a:lnTo>
                        <a:pt x="186243" y="286027"/>
                      </a:lnTo>
                      <a:cubicBezTo>
                        <a:pt x="169172" y="289542"/>
                        <a:pt x="151564" y="289542"/>
                        <a:pt x="134494" y="286027"/>
                      </a:cubicBezTo>
                      <a:lnTo>
                        <a:pt x="118210" y="314232"/>
                      </a:lnTo>
                      <a:lnTo>
                        <a:pt x="93762" y="305334"/>
                      </a:lnTo>
                      <a:lnTo>
                        <a:pt x="99418" y="273260"/>
                      </a:lnTo>
                      <a:cubicBezTo>
                        <a:pt x="84082" y="264980"/>
                        <a:pt x="70593" y="253662"/>
                        <a:pt x="59776" y="239996"/>
                      </a:cubicBezTo>
                      <a:lnTo>
                        <a:pt x="29172" y="251136"/>
                      </a:lnTo>
                      <a:lnTo>
                        <a:pt x="16163" y="228604"/>
                      </a:lnTo>
                      <a:lnTo>
                        <a:pt x="41112" y="207670"/>
                      </a:lnTo>
                      <a:cubicBezTo>
                        <a:pt x="34686" y="191469"/>
                        <a:pt x="31628" y="174129"/>
                        <a:pt x="32126" y="156707"/>
                      </a:cubicBezTo>
                      <a:lnTo>
                        <a:pt x="1521" y="145569"/>
                      </a:lnTo>
                      <a:lnTo>
                        <a:pt x="6039" y="119947"/>
                      </a:lnTo>
                      <a:lnTo>
                        <a:pt x="38608" y="119947"/>
                      </a:lnTo>
                      <a:cubicBezTo>
                        <a:pt x="44099" y="103406"/>
                        <a:pt x="52903" y="88157"/>
                        <a:pt x="64483" y="75131"/>
                      </a:cubicBezTo>
                      <a:lnTo>
                        <a:pt x="48197" y="46927"/>
                      </a:lnTo>
                      <a:lnTo>
                        <a:pt x="68128" y="30203"/>
                      </a:lnTo>
                      <a:lnTo>
                        <a:pt x="93077" y="51138"/>
                      </a:lnTo>
                      <a:cubicBezTo>
                        <a:pt x="107916" y="41996"/>
                        <a:pt x="124462" y="35974"/>
                        <a:pt x="141706" y="33439"/>
                      </a:cubicBezTo>
                      <a:lnTo>
                        <a:pt x="147360" y="1365"/>
                      </a:lnTo>
                      <a:lnTo>
                        <a:pt x="173377" y="1365"/>
                      </a:lnTo>
                      <a:lnTo>
                        <a:pt x="179032" y="33438"/>
                      </a:lnTo>
                      <a:cubicBezTo>
                        <a:pt x="196275" y="35973"/>
                        <a:pt x="212822" y="41996"/>
                        <a:pt x="227661" y="51137"/>
                      </a:cubicBezTo>
                      <a:lnTo>
                        <a:pt x="227660" y="51138"/>
                      </a:lnTo>
                      <a:close/>
                    </a:path>
                  </a:pathLst>
                </a:custGeom>
                <a:grpFill/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lIns="72102" tIns="82751" rIns="72102" bIns="88360" spcCol="1270" anchor="ctr"/>
                <a:lstStyle/>
                <a:p>
                  <a:pPr algn="ctr" defTabSz="26670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r>
                    <a:rPr lang="fr-FR" sz="600">
                      <a:solidFill>
                        <a:srgbClr val="FFFFFF"/>
                      </a:solidFill>
                    </a:rPr>
                    <a:t> </a:t>
                  </a:r>
                </a:p>
              </p:txBody>
            </p:sp>
            <p:sp>
              <p:nvSpPr>
                <p:cNvPr id="60" name="Flèche en arc 59"/>
                <p:cNvSpPr>
                  <a:spLocks noChangeAspect="1"/>
                </p:cNvSpPr>
                <p:nvPr/>
              </p:nvSpPr>
              <p:spPr>
                <a:xfrm>
                  <a:off x="3485050" y="1536670"/>
                  <a:ext cx="328741" cy="328148"/>
                </a:xfrm>
                <a:prstGeom prst="circularArrow">
                  <a:avLst>
                    <a:gd name="adj1" fmla="val 4687"/>
                    <a:gd name="adj2" fmla="val 299029"/>
                    <a:gd name="adj3" fmla="val 2218359"/>
                    <a:gd name="adj4" fmla="val 16839647"/>
                    <a:gd name="adj5" fmla="val 5469"/>
                  </a:avLst>
                </a:prstGeom>
                <a:grpFill/>
              </p:spPr>
              <p:style>
                <a:ln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  <p:grpSp>
            <p:nvGrpSpPr>
              <p:cNvPr id="68" name="Group 67"/>
              <p:cNvGrpSpPr/>
              <p:nvPr/>
            </p:nvGrpSpPr>
            <p:grpSpPr>
              <a:xfrm>
                <a:off x="4572000" y="1340768"/>
                <a:ext cx="4490437" cy="3402012"/>
                <a:chOff x="4572000" y="1340768"/>
                <a:chExt cx="4490437" cy="3402012"/>
              </a:xfrm>
            </p:grpSpPr>
            <p:sp>
              <p:nvSpPr>
                <p:cNvPr id="26" name="Flowchart: Magnetic Disk 9"/>
                <p:cNvSpPr/>
                <p:nvPr/>
              </p:nvSpPr>
              <p:spPr>
                <a:xfrm>
                  <a:off x="5534025" y="3803650"/>
                  <a:ext cx="1187450" cy="488950"/>
                </a:xfrm>
                <a:prstGeom prst="flowChartMagneticDisk">
                  <a:avLst/>
                </a:prstGeom>
                <a:solidFill>
                  <a:schemeClr val="accent3">
                    <a:lumMod val="60000"/>
                    <a:lumOff val="40000"/>
                    <a:alpha val="5000"/>
                  </a:schemeClr>
                </a:solidFill>
                <a:ln w="9525">
                  <a:solidFill>
                    <a:schemeClr val="tx1">
                      <a:lumMod val="8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100" dirty="0">
                      <a:solidFill>
                        <a:schemeClr val="bg1"/>
                      </a:solidFill>
                    </a:rPr>
                    <a:t>European DB</a:t>
                  </a:r>
                </a:p>
              </p:txBody>
            </p:sp>
            <p:grpSp>
              <p:nvGrpSpPr>
                <p:cNvPr id="2" name="Groupe 21"/>
                <p:cNvGrpSpPr>
                  <a:grpSpLocks/>
                </p:cNvGrpSpPr>
                <p:nvPr/>
              </p:nvGrpSpPr>
              <p:grpSpPr bwMode="auto">
                <a:xfrm>
                  <a:off x="5775325" y="3168650"/>
                  <a:ext cx="704850" cy="622300"/>
                  <a:chOff x="3306878" y="1360921"/>
                  <a:chExt cx="506413" cy="504200"/>
                </a:xfrm>
              </p:grpSpPr>
              <p:sp>
                <p:nvSpPr>
                  <p:cNvPr id="28" name="Forme libre 27"/>
                  <p:cNvSpPr>
                    <a:spLocks noChangeAspect="1"/>
                  </p:cNvSpPr>
                  <p:nvPr/>
                </p:nvSpPr>
                <p:spPr>
                  <a:xfrm>
                    <a:off x="3534992" y="1573148"/>
                    <a:ext cx="256629" cy="257245"/>
                  </a:xfrm>
                  <a:custGeom>
                    <a:avLst/>
                    <a:gdLst>
                      <a:gd name="connsiteX0" fmla="*/ 227660 w 320737"/>
                      <a:gd name="connsiteY0" fmla="*/ 51138 h 320737"/>
                      <a:gd name="connsiteX1" fmla="*/ 252609 w 320737"/>
                      <a:gd name="connsiteY1" fmla="*/ 30203 h 320737"/>
                      <a:gd name="connsiteX2" fmla="*/ 272540 w 320737"/>
                      <a:gd name="connsiteY2" fmla="*/ 46927 h 320737"/>
                      <a:gd name="connsiteX3" fmla="*/ 256255 w 320737"/>
                      <a:gd name="connsiteY3" fmla="*/ 75131 h 320737"/>
                      <a:gd name="connsiteX4" fmla="*/ 282130 w 320737"/>
                      <a:gd name="connsiteY4" fmla="*/ 119947 h 320737"/>
                      <a:gd name="connsiteX5" fmla="*/ 314698 w 320737"/>
                      <a:gd name="connsiteY5" fmla="*/ 119947 h 320737"/>
                      <a:gd name="connsiteX6" fmla="*/ 319216 w 320737"/>
                      <a:gd name="connsiteY6" fmla="*/ 145569 h 320737"/>
                      <a:gd name="connsiteX7" fmla="*/ 288611 w 320737"/>
                      <a:gd name="connsiteY7" fmla="*/ 156707 h 320737"/>
                      <a:gd name="connsiteX8" fmla="*/ 279625 w 320737"/>
                      <a:gd name="connsiteY8" fmla="*/ 207670 h 320737"/>
                      <a:gd name="connsiteX9" fmla="*/ 304574 w 320737"/>
                      <a:gd name="connsiteY9" fmla="*/ 228604 h 320737"/>
                      <a:gd name="connsiteX10" fmla="*/ 291565 w 320737"/>
                      <a:gd name="connsiteY10" fmla="*/ 251136 h 320737"/>
                      <a:gd name="connsiteX11" fmla="*/ 260961 w 320737"/>
                      <a:gd name="connsiteY11" fmla="*/ 239997 h 320737"/>
                      <a:gd name="connsiteX12" fmla="*/ 221319 w 320737"/>
                      <a:gd name="connsiteY12" fmla="*/ 273261 h 320737"/>
                      <a:gd name="connsiteX13" fmla="*/ 226975 w 320737"/>
                      <a:gd name="connsiteY13" fmla="*/ 305334 h 320737"/>
                      <a:gd name="connsiteX14" fmla="*/ 202527 w 320737"/>
                      <a:gd name="connsiteY14" fmla="*/ 314232 h 320737"/>
                      <a:gd name="connsiteX15" fmla="*/ 186243 w 320737"/>
                      <a:gd name="connsiteY15" fmla="*/ 286027 h 320737"/>
                      <a:gd name="connsiteX16" fmla="*/ 134494 w 320737"/>
                      <a:gd name="connsiteY16" fmla="*/ 286027 h 320737"/>
                      <a:gd name="connsiteX17" fmla="*/ 118210 w 320737"/>
                      <a:gd name="connsiteY17" fmla="*/ 314232 h 320737"/>
                      <a:gd name="connsiteX18" fmla="*/ 93762 w 320737"/>
                      <a:gd name="connsiteY18" fmla="*/ 305334 h 320737"/>
                      <a:gd name="connsiteX19" fmla="*/ 99418 w 320737"/>
                      <a:gd name="connsiteY19" fmla="*/ 273260 h 320737"/>
                      <a:gd name="connsiteX20" fmla="*/ 59776 w 320737"/>
                      <a:gd name="connsiteY20" fmla="*/ 239996 h 320737"/>
                      <a:gd name="connsiteX21" fmla="*/ 29172 w 320737"/>
                      <a:gd name="connsiteY21" fmla="*/ 251136 h 320737"/>
                      <a:gd name="connsiteX22" fmla="*/ 16163 w 320737"/>
                      <a:gd name="connsiteY22" fmla="*/ 228604 h 320737"/>
                      <a:gd name="connsiteX23" fmla="*/ 41112 w 320737"/>
                      <a:gd name="connsiteY23" fmla="*/ 207670 h 320737"/>
                      <a:gd name="connsiteX24" fmla="*/ 32126 w 320737"/>
                      <a:gd name="connsiteY24" fmla="*/ 156707 h 320737"/>
                      <a:gd name="connsiteX25" fmla="*/ 1521 w 320737"/>
                      <a:gd name="connsiteY25" fmla="*/ 145569 h 320737"/>
                      <a:gd name="connsiteX26" fmla="*/ 6039 w 320737"/>
                      <a:gd name="connsiteY26" fmla="*/ 119947 h 320737"/>
                      <a:gd name="connsiteX27" fmla="*/ 38608 w 320737"/>
                      <a:gd name="connsiteY27" fmla="*/ 119947 h 320737"/>
                      <a:gd name="connsiteX28" fmla="*/ 64483 w 320737"/>
                      <a:gd name="connsiteY28" fmla="*/ 75131 h 320737"/>
                      <a:gd name="connsiteX29" fmla="*/ 48197 w 320737"/>
                      <a:gd name="connsiteY29" fmla="*/ 46927 h 320737"/>
                      <a:gd name="connsiteX30" fmla="*/ 68128 w 320737"/>
                      <a:gd name="connsiteY30" fmla="*/ 30203 h 320737"/>
                      <a:gd name="connsiteX31" fmla="*/ 93077 w 320737"/>
                      <a:gd name="connsiteY31" fmla="*/ 51138 h 320737"/>
                      <a:gd name="connsiteX32" fmla="*/ 141706 w 320737"/>
                      <a:gd name="connsiteY32" fmla="*/ 33439 h 320737"/>
                      <a:gd name="connsiteX33" fmla="*/ 147360 w 320737"/>
                      <a:gd name="connsiteY33" fmla="*/ 1365 h 320737"/>
                      <a:gd name="connsiteX34" fmla="*/ 173377 w 320737"/>
                      <a:gd name="connsiteY34" fmla="*/ 1365 h 320737"/>
                      <a:gd name="connsiteX35" fmla="*/ 179032 w 320737"/>
                      <a:gd name="connsiteY35" fmla="*/ 33438 h 320737"/>
                      <a:gd name="connsiteX36" fmla="*/ 227661 w 320737"/>
                      <a:gd name="connsiteY36" fmla="*/ 51137 h 320737"/>
                      <a:gd name="connsiteX37" fmla="*/ 227660 w 320737"/>
                      <a:gd name="connsiteY37" fmla="*/ 51138 h 320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320737" h="320737">
                        <a:moveTo>
                          <a:pt x="227660" y="51138"/>
                        </a:moveTo>
                        <a:lnTo>
                          <a:pt x="252609" y="30203"/>
                        </a:lnTo>
                        <a:lnTo>
                          <a:pt x="272540" y="46927"/>
                        </a:lnTo>
                        <a:lnTo>
                          <a:pt x="256255" y="75131"/>
                        </a:lnTo>
                        <a:cubicBezTo>
                          <a:pt x="267835" y="88157"/>
                          <a:pt x="276639" y="103406"/>
                          <a:pt x="282130" y="119947"/>
                        </a:cubicBezTo>
                        <a:lnTo>
                          <a:pt x="314698" y="119947"/>
                        </a:lnTo>
                        <a:lnTo>
                          <a:pt x="319216" y="145569"/>
                        </a:lnTo>
                        <a:lnTo>
                          <a:pt x="288611" y="156707"/>
                        </a:lnTo>
                        <a:cubicBezTo>
                          <a:pt x="289108" y="174129"/>
                          <a:pt x="286051" y="191469"/>
                          <a:pt x="279625" y="207670"/>
                        </a:cubicBezTo>
                        <a:lnTo>
                          <a:pt x="304574" y="228604"/>
                        </a:lnTo>
                        <a:lnTo>
                          <a:pt x="291565" y="251136"/>
                        </a:lnTo>
                        <a:lnTo>
                          <a:pt x="260961" y="239997"/>
                        </a:lnTo>
                        <a:cubicBezTo>
                          <a:pt x="250144" y="253663"/>
                          <a:pt x="236655" y="264981"/>
                          <a:pt x="221319" y="273261"/>
                        </a:cubicBezTo>
                        <a:lnTo>
                          <a:pt x="226975" y="305334"/>
                        </a:lnTo>
                        <a:lnTo>
                          <a:pt x="202527" y="314232"/>
                        </a:lnTo>
                        <a:lnTo>
                          <a:pt x="186243" y="286027"/>
                        </a:lnTo>
                        <a:cubicBezTo>
                          <a:pt x="169172" y="289542"/>
                          <a:pt x="151564" y="289542"/>
                          <a:pt x="134494" y="286027"/>
                        </a:cubicBezTo>
                        <a:lnTo>
                          <a:pt x="118210" y="314232"/>
                        </a:lnTo>
                        <a:lnTo>
                          <a:pt x="93762" y="305334"/>
                        </a:lnTo>
                        <a:lnTo>
                          <a:pt x="99418" y="273260"/>
                        </a:lnTo>
                        <a:cubicBezTo>
                          <a:pt x="84082" y="264980"/>
                          <a:pt x="70593" y="253662"/>
                          <a:pt x="59776" y="239996"/>
                        </a:cubicBezTo>
                        <a:lnTo>
                          <a:pt x="29172" y="251136"/>
                        </a:lnTo>
                        <a:lnTo>
                          <a:pt x="16163" y="228604"/>
                        </a:lnTo>
                        <a:lnTo>
                          <a:pt x="41112" y="207670"/>
                        </a:lnTo>
                        <a:cubicBezTo>
                          <a:pt x="34686" y="191469"/>
                          <a:pt x="31628" y="174129"/>
                          <a:pt x="32126" y="156707"/>
                        </a:cubicBezTo>
                        <a:lnTo>
                          <a:pt x="1521" y="145569"/>
                        </a:lnTo>
                        <a:lnTo>
                          <a:pt x="6039" y="119947"/>
                        </a:lnTo>
                        <a:lnTo>
                          <a:pt x="38608" y="119947"/>
                        </a:lnTo>
                        <a:cubicBezTo>
                          <a:pt x="44099" y="103406"/>
                          <a:pt x="52903" y="88157"/>
                          <a:pt x="64483" y="75131"/>
                        </a:cubicBezTo>
                        <a:lnTo>
                          <a:pt x="48197" y="46927"/>
                        </a:lnTo>
                        <a:lnTo>
                          <a:pt x="68128" y="30203"/>
                        </a:lnTo>
                        <a:lnTo>
                          <a:pt x="93077" y="51138"/>
                        </a:lnTo>
                        <a:cubicBezTo>
                          <a:pt x="107916" y="41996"/>
                          <a:pt x="124462" y="35974"/>
                          <a:pt x="141706" y="33439"/>
                        </a:cubicBezTo>
                        <a:lnTo>
                          <a:pt x="147360" y="1365"/>
                        </a:lnTo>
                        <a:lnTo>
                          <a:pt x="173377" y="1365"/>
                        </a:lnTo>
                        <a:lnTo>
                          <a:pt x="179032" y="33438"/>
                        </a:lnTo>
                        <a:cubicBezTo>
                          <a:pt x="196275" y="35973"/>
                          <a:pt x="212822" y="41996"/>
                          <a:pt x="227661" y="51137"/>
                        </a:cubicBezTo>
                        <a:lnTo>
                          <a:pt x="227660" y="51138"/>
                        </a:lnTo>
                        <a:close/>
                      </a:path>
                    </a:pathLst>
                  </a:custGeom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lIns="72102" tIns="82751" rIns="72102" bIns="88360" spcCol="1270" anchor="ctr"/>
                  <a:lstStyle/>
                  <a:p>
                    <a:pPr algn="ctr" defTabSz="266700">
                      <a:lnSpc>
                        <a:spcPct val="90000"/>
                      </a:lnSpc>
                      <a:spcAft>
                        <a:spcPct val="35000"/>
                      </a:spcAft>
                      <a:defRPr/>
                    </a:pPr>
                    <a:r>
                      <a:rPr lang="fr-FR" sz="600">
                        <a:solidFill>
                          <a:srgbClr val="FFFFFF"/>
                        </a:solidFill>
                      </a:rPr>
                      <a:t> </a:t>
                    </a:r>
                  </a:p>
                </p:txBody>
              </p:sp>
              <p:sp>
                <p:nvSpPr>
                  <p:cNvPr id="29" name="Forme libre 28"/>
                  <p:cNvSpPr>
                    <a:spLocks noChangeAspect="1"/>
                  </p:cNvSpPr>
                  <p:nvPr/>
                </p:nvSpPr>
                <p:spPr>
                  <a:xfrm>
                    <a:off x="3347939" y="1557714"/>
                    <a:ext cx="187053" cy="186502"/>
                  </a:xfrm>
                  <a:custGeom>
                    <a:avLst/>
                    <a:gdLst>
                      <a:gd name="connsiteX0" fmla="*/ 174538 w 233263"/>
                      <a:gd name="connsiteY0" fmla="*/ 59080 h 233263"/>
                      <a:gd name="connsiteX1" fmla="*/ 208953 w 233263"/>
                      <a:gd name="connsiteY1" fmla="*/ 48708 h 233263"/>
                      <a:gd name="connsiteX2" fmla="*/ 221616 w 233263"/>
                      <a:gd name="connsiteY2" fmla="*/ 70641 h 233263"/>
                      <a:gd name="connsiteX3" fmla="*/ 195426 w 233263"/>
                      <a:gd name="connsiteY3" fmla="*/ 95259 h 233263"/>
                      <a:gd name="connsiteX4" fmla="*/ 195426 w 233263"/>
                      <a:gd name="connsiteY4" fmla="*/ 138005 h 233263"/>
                      <a:gd name="connsiteX5" fmla="*/ 221616 w 233263"/>
                      <a:gd name="connsiteY5" fmla="*/ 162622 h 233263"/>
                      <a:gd name="connsiteX6" fmla="*/ 208953 w 233263"/>
                      <a:gd name="connsiteY6" fmla="*/ 184555 h 233263"/>
                      <a:gd name="connsiteX7" fmla="*/ 174538 w 233263"/>
                      <a:gd name="connsiteY7" fmla="*/ 174183 h 233263"/>
                      <a:gd name="connsiteX8" fmla="*/ 137519 w 233263"/>
                      <a:gd name="connsiteY8" fmla="*/ 195556 h 233263"/>
                      <a:gd name="connsiteX9" fmla="*/ 129295 w 233263"/>
                      <a:gd name="connsiteY9" fmla="*/ 230546 h 233263"/>
                      <a:gd name="connsiteX10" fmla="*/ 103968 w 233263"/>
                      <a:gd name="connsiteY10" fmla="*/ 230546 h 233263"/>
                      <a:gd name="connsiteX11" fmla="*/ 95744 w 233263"/>
                      <a:gd name="connsiteY11" fmla="*/ 195556 h 233263"/>
                      <a:gd name="connsiteX12" fmla="*/ 58725 w 233263"/>
                      <a:gd name="connsiteY12" fmla="*/ 174183 h 233263"/>
                      <a:gd name="connsiteX13" fmla="*/ 24310 w 233263"/>
                      <a:gd name="connsiteY13" fmla="*/ 184555 h 233263"/>
                      <a:gd name="connsiteX14" fmla="*/ 11647 w 233263"/>
                      <a:gd name="connsiteY14" fmla="*/ 162622 h 233263"/>
                      <a:gd name="connsiteX15" fmla="*/ 37837 w 233263"/>
                      <a:gd name="connsiteY15" fmla="*/ 138004 h 233263"/>
                      <a:gd name="connsiteX16" fmla="*/ 37837 w 233263"/>
                      <a:gd name="connsiteY16" fmla="*/ 95258 h 233263"/>
                      <a:gd name="connsiteX17" fmla="*/ 11647 w 233263"/>
                      <a:gd name="connsiteY17" fmla="*/ 70641 h 233263"/>
                      <a:gd name="connsiteX18" fmla="*/ 24310 w 233263"/>
                      <a:gd name="connsiteY18" fmla="*/ 48708 h 233263"/>
                      <a:gd name="connsiteX19" fmla="*/ 58725 w 233263"/>
                      <a:gd name="connsiteY19" fmla="*/ 59080 h 233263"/>
                      <a:gd name="connsiteX20" fmla="*/ 95744 w 233263"/>
                      <a:gd name="connsiteY20" fmla="*/ 37707 h 233263"/>
                      <a:gd name="connsiteX21" fmla="*/ 103968 w 233263"/>
                      <a:gd name="connsiteY21" fmla="*/ 2717 h 233263"/>
                      <a:gd name="connsiteX22" fmla="*/ 129295 w 233263"/>
                      <a:gd name="connsiteY22" fmla="*/ 2717 h 233263"/>
                      <a:gd name="connsiteX23" fmla="*/ 137519 w 233263"/>
                      <a:gd name="connsiteY23" fmla="*/ 37707 h 233263"/>
                      <a:gd name="connsiteX24" fmla="*/ 174538 w 233263"/>
                      <a:gd name="connsiteY24" fmla="*/ 59080 h 23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233263" h="233263">
                        <a:moveTo>
                          <a:pt x="174538" y="59080"/>
                        </a:moveTo>
                        <a:lnTo>
                          <a:pt x="208953" y="48708"/>
                        </a:lnTo>
                        <a:lnTo>
                          <a:pt x="221616" y="70641"/>
                        </a:lnTo>
                        <a:lnTo>
                          <a:pt x="195426" y="95259"/>
                        </a:lnTo>
                        <a:cubicBezTo>
                          <a:pt x="199222" y="109255"/>
                          <a:pt x="199222" y="124009"/>
                          <a:pt x="195426" y="138005"/>
                        </a:cubicBezTo>
                        <a:lnTo>
                          <a:pt x="221616" y="162622"/>
                        </a:lnTo>
                        <a:lnTo>
                          <a:pt x="208953" y="184555"/>
                        </a:lnTo>
                        <a:lnTo>
                          <a:pt x="174538" y="174183"/>
                        </a:lnTo>
                        <a:cubicBezTo>
                          <a:pt x="164316" y="184469"/>
                          <a:pt x="151538" y="191846"/>
                          <a:pt x="137519" y="195556"/>
                        </a:cubicBezTo>
                        <a:lnTo>
                          <a:pt x="129295" y="230546"/>
                        </a:lnTo>
                        <a:lnTo>
                          <a:pt x="103968" y="230546"/>
                        </a:lnTo>
                        <a:lnTo>
                          <a:pt x="95744" y="195556"/>
                        </a:lnTo>
                        <a:cubicBezTo>
                          <a:pt x="81725" y="191846"/>
                          <a:pt x="68948" y="184469"/>
                          <a:pt x="58725" y="174183"/>
                        </a:cubicBezTo>
                        <a:lnTo>
                          <a:pt x="24310" y="184555"/>
                        </a:lnTo>
                        <a:lnTo>
                          <a:pt x="11647" y="162622"/>
                        </a:lnTo>
                        <a:lnTo>
                          <a:pt x="37837" y="138004"/>
                        </a:lnTo>
                        <a:cubicBezTo>
                          <a:pt x="34041" y="124008"/>
                          <a:pt x="34041" y="109254"/>
                          <a:pt x="37837" y="95258"/>
                        </a:cubicBezTo>
                        <a:lnTo>
                          <a:pt x="11647" y="70641"/>
                        </a:lnTo>
                        <a:lnTo>
                          <a:pt x="24310" y="48708"/>
                        </a:lnTo>
                        <a:lnTo>
                          <a:pt x="58725" y="59080"/>
                        </a:lnTo>
                        <a:cubicBezTo>
                          <a:pt x="68947" y="48794"/>
                          <a:pt x="81725" y="41417"/>
                          <a:pt x="95744" y="37707"/>
                        </a:cubicBezTo>
                        <a:lnTo>
                          <a:pt x="103968" y="2717"/>
                        </a:lnTo>
                        <a:lnTo>
                          <a:pt x="129295" y="2717"/>
                        </a:lnTo>
                        <a:lnTo>
                          <a:pt x="137519" y="37707"/>
                        </a:lnTo>
                        <a:cubicBezTo>
                          <a:pt x="151538" y="41417"/>
                          <a:pt x="164315" y="48794"/>
                          <a:pt x="174538" y="59080"/>
                        </a:cubicBezTo>
                        <a:close/>
                      </a:path>
                    </a:pathLst>
                  </a:custGeom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lIns="66345" tIns="66700" rIns="66345" bIns="66700" spcCol="1270" anchor="ctr"/>
                  <a:lstStyle/>
                  <a:p>
                    <a:pPr algn="ctr" defTabSz="266700">
                      <a:lnSpc>
                        <a:spcPct val="90000"/>
                      </a:lnSpc>
                      <a:spcAft>
                        <a:spcPct val="35000"/>
                      </a:spcAft>
                      <a:defRPr/>
                    </a:pPr>
                    <a:r>
                      <a:rPr lang="fr-FR" sz="600">
                        <a:solidFill>
                          <a:srgbClr val="FFFFFF"/>
                        </a:solidFill>
                      </a:rPr>
                      <a:t> </a:t>
                    </a:r>
                  </a:p>
                </p:txBody>
              </p:sp>
              <p:sp>
                <p:nvSpPr>
                  <p:cNvPr id="30" name="Forme libre 29"/>
                  <p:cNvSpPr>
                    <a:spLocks noChangeAspect="1"/>
                  </p:cNvSpPr>
                  <p:nvPr/>
                </p:nvSpPr>
                <p:spPr>
                  <a:xfrm>
                    <a:off x="3452871" y="1372497"/>
                    <a:ext cx="224693" cy="223803"/>
                  </a:xfrm>
                  <a:custGeom>
                    <a:avLst/>
                    <a:gdLst>
                      <a:gd name="connsiteX0" fmla="*/ 171013 w 228551"/>
                      <a:gd name="connsiteY0" fmla="*/ 57886 h 228551"/>
                      <a:gd name="connsiteX1" fmla="*/ 204732 w 228551"/>
                      <a:gd name="connsiteY1" fmla="*/ 47724 h 228551"/>
                      <a:gd name="connsiteX2" fmla="*/ 217139 w 228551"/>
                      <a:gd name="connsiteY2" fmla="*/ 69214 h 228551"/>
                      <a:gd name="connsiteX3" fmla="*/ 191479 w 228551"/>
                      <a:gd name="connsiteY3" fmla="*/ 93334 h 228551"/>
                      <a:gd name="connsiteX4" fmla="*/ 191479 w 228551"/>
                      <a:gd name="connsiteY4" fmla="*/ 135216 h 228551"/>
                      <a:gd name="connsiteX5" fmla="*/ 217139 w 228551"/>
                      <a:gd name="connsiteY5" fmla="*/ 159337 h 228551"/>
                      <a:gd name="connsiteX6" fmla="*/ 204732 w 228551"/>
                      <a:gd name="connsiteY6" fmla="*/ 180827 h 228551"/>
                      <a:gd name="connsiteX7" fmla="*/ 171013 w 228551"/>
                      <a:gd name="connsiteY7" fmla="*/ 170665 h 228551"/>
                      <a:gd name="connsiteX8" fmla="*/ 134742 w 228551"/>
                      <a:gd name="connsiteY8" fmla="*/ 191606 h 228551"/>
                      <a:gd name="connsiteX9" fmla="*/ 126683 w 228551"/>
                      <a:gd name="connsiteY9" fmla="*/ 225889 h 228551"/>
                      <a:gd name="connsiteX10" fmla="*/ 101868 w 228551"/>
                      <a:gd name="connsiteY10" fmla="*/ 225889 h 228551"/>
                      <a:gd name="connsiteX11" fmla="*/ 93809 w 228551"/>
                      <a:gd name="connsiteY11" fmla="*/ 191606 h 228551"/>
                      <a:gd name="connsiteX12" fmla="*/ 57538 w 228551"/>
                      <a:gd name="connsiteY12" fmla="*/ 170665 h 228551"/>
                      <a:gd name="connsiteX13" fmla="*/ 23819 w 228551"/>
                      <a:gd name="connsiteY13" fmla="*/ 180827 h 228551"/>
                      <a:gd name="connsiteX14" fmla="*/ 11412 w 228551"/>
                      <a:gd name="connsiteY14" fmla="*/ 159337 h 228551"/>
                      <a:gd name="connsiteX15" fmla="*/ 37072 w 228551"/>
                      <a:gd name="connsiteY15" fmla="*/ 135217 h 228551"/>
                      <a:gd name="connsiteX16" fmla="*/ 37072 w 228551"/>
                      <a:gd name="connsiteY16" fmla="*/ 93335 h 228551"/>
                      <a:gd name="connsiteX17" fmla="*/ 11412 w 228551"/>
                      <a:gd name="connsiteY17" fmla="*/ 69214 h 228551"/>
                      <a:gd name="connsiteX18" fmla="*/ 23819 w 228551"/>
                      <a:gd name="connsiteY18" fmla="*/ 47724 h 228551"/>
                      <a:gd name="connsiteX19" fmla="*/ 57538 w 228551"/>
                      <a:gd name="connsiteY19" fmla="*/ 57886 h 228551"/>
                      <a:gd name="connsiteX20" fmla="*/ 93809 w 228551"/>
                      <a:gd name="connsiteY20" fmla="*/ 36945 h 228551"/>
                      <a:gd name="connsiteX21" fmla="*/ 101868 w 228551"/>
                      <a:gd name="connsiteY21" fmla="*/ 2662 h 228551"/>
                      <a:gd name="connsiteX22" fmla="*/ 126683 w 228551"/>
                      <a:gd name="connsiteY22" fmla="*/ 2662 h 228551"/>
                      <a:gd name="connsiteX23" fmla="*/ 134742 w 228551"/>
                      <a:gd name="connsiteY23" fmla="*/ 36945 h 228551"/>
                      <a:gd name="connsiteX24" fmla="*/ 171013 w 228551"/>
                      <a:gd name="connsiteY24" fmla="*/ 57886 h 228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228551" h="228551">
                        <a:moveTo>
                          <a:pt x="147106" y="57813"/>
                        </a:moveTo>
                        <a:lnTo>
                          <a:pt x="171552" y="42672"/>
                        </a:lnTo>
                        <a:lnTo>
                          <a:pt x="185879" y="56999"/>
                        </a:lnTo>
                        <a:lnTo>
                          <a:pt x="170738" y="81444"/>
                        </a:lnTo>
                        <a:cubicBezTo>
                          <a:pt x="176570" y="91473"/>
                          <a:pt x="179625" y="102875"/>
                          <a:pt x="179589" y="114476"/>
                        </a:cubicBezTo>
                        <a:lnTo>
                          <a:pt x="204924" y="128077"/>
                        </a:lnTo>
                        <a:lnTo>
                          <a:pt x="199680" y="147647"/>
                        </a:lnTo>
                        <a:lnTo>
                          <a:pt x="170939" y="146758"/>
                        </a:lnTo>
                        <a:cubicBezTo>
                          <a:pt x="165170" y="156823"/>
                          <a:pt x="156823" y="165170"/>
                          <a:pt x="146759" y="170939"/>
                        </a:cubicBezTo>
                        <a:lnTo>
                          <a:pt x="147648" y="199680"/>
                        </a:lnTo>
                        <a:lnTo>
                          <a:pt x="128077" y="204924"/>
                        </a:lnTo>
                        <a:lnTo>
                          <a:pt x="114476" y="179589"/>
                        </a:lnTo>
                        <a:cubicBezTo>
                          <a:pt x="102875" y="179625"/>
                          <a:pt x="91474" y="176570"/>
                          <a:pt x="81445" y="170738"/>
                        </a:cubicBezTo>
                        <a:lnTo>
                          <a:pt x="56999" y="185879"/>
                        </a:lnTo>
                        <a:lnTo>
                          <a:pt x="42672" y="171552"/>
                        </a:lnTo>
                        <a:lnTo>
                          <a:pt x="57813" y="147107"/>
                        </a:lnTo>
                        <a:cubicBezTo>
                          <a:pt x="51981" y="137078"/>
                          <a:pt x="48926" y="125676"/>
                          <a:pt x="48962" y="114075"/>
                        </a:cubicBezTo>
                        <a:lnTo>
                          <a:pt x="23627" y="100474"/>
                        </a:lnTo>
                        <a:lnTo>
                          <a:pt x="28871" y="80904"/>
                        </a:lnTo>
                        <a:lnTo>
                          <a:pt x="57612" y="81793"/>
                        </a:lnTo>
                        <a:cubicBezTo>
                          <a:pt x="63381" y="71728"/>
                          <a:pt x="71728" y="63381"/>
                          <a:pt x="81792" y="57612"/>
                        </a:cubicBezTo>
                        <a:lnTo>
                          <a:pt x="80903" y="28871"/>
                        </a:lnTo>
                        <a:lnTo>
                          <a:pt x="100474" y="23627"/>
                        </a:lnTo>
                        <a:lnTo>
                          <a:pt x="114075" y="48962"/>
                        </a:lnTo>
                        <a:cubicBezTo>
                          <a:pt x="125676" y="48926"/>
                          <a:pt x="137077" y="51981"/>
                          <a:pt x="147106" y="57813"/>
                        </a:cubicBezTo>
                        <a:close/>
                      </a:path>
                    </a:pathLst>
                  </a:custGeom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lIns="83431" tIns="83431" rIns="83431" bIns="83431" spcCol="1270" anchor="ctr"/>
                  <a:lstStyle/>
                  <a:p>
                    <a:pPr algn="ctr" defTabSz="266700">
                      <a:lnSpc>
                        <a:spcPct val="90000"/>
                      </a:lnSpc>
                      <a:spcAft>
                        <a:spcPct val="35000"/>
                      </a:spcAft>
                      <a:defRPr/>
                    </a:pPr>
                    <a:r>
                      <a:rPr lang="fr-FR" sz="600" dirty="0">
                        <a:solidFill>
                          <a:srgbClr val="FFFFFF"/>
                        </a:solidFill>
                      </a:rPr>
                      <a:t> </a:t>
                    </a:r>
                  </a:p>
                </p:txBody>
              </p:sp>
              <p:sp>
                <p:nvSpPr>
                  <p:cNvPr id="31" name="Flèche en arc 30"/>
                  <p:cNvSpPr>
                    <a:spLocks noChangeAspect="1"/>
                  </p:cNvSpPr>
                  <p:nvPr/>
                </p:nvSpPr>
                <p:spPr>
                  <a:xfrm>
                    <a:off x="3484807" y="1537134"/>
                    <a:ext cx="328484" cy="327987"/>
                  </a:xfrm>
                  <a:prstGeom prst="circularArrow">
                    <a:avLst>
                      <a:gd name="adj1" fmla="val 4687"/>
                      <a:gd name="adj2" fmla="val 299029"/>
                      <a:gd name="adj3" fmla="val 2218359"/>
                      <a:gd name="adj4" fmla="val 16839647"/>
                      <a:gd name="adj5" fmla="val 5469"/>
                    </a:avLst>
                  </a:prstGeom>
                </p:spPr>
                <p:style>
                  <a:lnRef idx="0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32" name="Forme 31"/>
                  <p:cNvSpPr/>
                  <p:nvPr/>
                </p:nvSpPr>
                <p:spPr>
                  <a:xfrm>
                    <a:off x="3306878" y="1520413"/>
                    <a:ext cx="298829" cy="297118"/>
                  </a:xfrm>
                  <a:prstGeom prst="leftCircularArrow">
                    <a:avLst>
                      <a:gd name="adj1" fmla="val 6452"/>
                      <a:gd name="adj2" fmla="val 429999"/>
                      <a:gd name="adj3" fmla="val 10489124"/>
                      <a:gd name="adj4" fmla="val 14837806"/>
                      <a:gd name="adj5" fmla="val 7527"/>
                    </a:avLst>
                  </a:prstGeom>
                </p:spPr>
                <p:style>
                  <a:lnRef idx="0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33" name="Flèche en arc 32"/>
                  <p:cNvSpPr/>
                  <p:nvPr/>
                </p:nvSpPr>
                <p:spPr>
                  <a:xfrm>
                    <a:off x="3426638" y="1360921"/>
                    <a:ext cx="320500" cy="321556"/>
                  </a:xfrm>
                  <a:prstGeom prst="circularArrow">
                    <a:avLst>
                      <a:gd name="adj1" fmla="val 5984"/>
                      <a:gd name="adj2" fmla="val 394124"/>
                      <a:gd name="adj3" fmla="val 13313824"/>
                      <a:gd name="adj4" fmla="val 10508221"/>
                      <a:gd name="adj5" fmla="val 6981"/>
                    </a:avLst>
                  </a:prstGeom>
                </p:spPr>
                <p:style>
                  <a:lnRef idx="0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tint val="6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</p:grpSp>
            <p:grpSp>
              <p:nvGrpSpPr>
                <p:cNvPr id="66" name="Group 65"/>
                <p:cNvGrpSpPr/>
                <p:nvPr/>
              </p:nvGrpSpPr>
              <p:grpSpPr>
                <a:xfrm>
                  <a:off x="4572000" y="1340768"/>
                  <a:ext cx="4490437" cy="3402012"/>
                  <a:chOff x="4572000" y="1340768"/>
                  <a:chExt cx="4490437" cy="3402012"/>
                </a:xfrm>
              </p:grpSpPr>
              <p:sp>
                <p:nvSpPr>
                  <p:cNvPr id="34" name="Rectangle à coins arrondis 33"/>
                  <p:cNvSpPr/>
                  <p:nvPr/>
                </p:nvSpPr>
                <p:spPr bwMode="auto">
                  <a:xfrm>
                    <a:off x="4572000" y="2904455"/>
                    <a:ext cx="2695575" cy="1838325"/>
                  </a:xfrm>
                  <a:prstGeom prst="roundRect">
                    <a:avLst/>
                  </a:pr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FR">
                      <a:solidFill>
                        <a:srgbClr val="FFFFFF"/>
                      </a:solidFill>
                    </a:endParaRPr>
                  </a:p>
                </p:txBody>
              </p:sp>
              <p:grpSp>
                <p:nvGrpSpPr>
                  <p:cNvPr id="10" name="Groupe 51"/>
                  <p:cNvGrpSpPr>
                    <a:grpSpLocks/>
                  </p:cNvGrpSpPr>
                  <p:nvPr/>
                </p:nvGrpSpPr>
                <p:grpSpPr bwMode="auto">
                  <a:xfrm>
                    <a:off x="4572000" y="1340768"/>
                    <a:ext cx="2695575" cy="1355725"/>
                    <a:chOff x="1016159" y="993228"/>
                    <a:chExt cx="2451680" cy="1356272"/>
                  </a:xfrm>
                </p:grpSpPr>
                <p:grpSp>
                  <p:nvGrpSpPr>
                    <p:cNvPr id="11" name="Groupe 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276098" y="1142288"/>
                      <a:ext cx="1873250" cy="1081087"/>
                      <a:chOff x="3347864" y="2420888"/>
                      <a:chExt cx="1872209" cy="1080120"/>
                    </a:xfrm>
                  </p:grpSpPr>
                  <p:pic>
                    <p:nvPicPr>
                      <p:cNvPr id="11281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864" y="2564904"/>
                        <a:ext cx="1057013" cy="936104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p:spPr>
                  </p:pic>
                  <p:pic>
                    <p:nvPicPr>
                      <p:cNvPr id="11282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985" y="2564904"/>
                        <a:ext cx="792088" cy="936104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p:spPr>
                  </p:pic>
                  <p:sp>
                    <p:nvSpPr>
                      <p:cNvPr id="57" name="Rectangle 56"/>
                      <p:cNvSpPr/>
                      <p:nvPr/>
                    </p:nvSpPr>
                    <p:spPr>
                      <a:xfrm>
                        <a:off x="3347820" y="2421113"/>
                        <a:ext cx="1871651" cy="144391"/>
                      </a:xfrm>
                      <a:prstGeom prst="rect">
                        <a:avLst/>
                      </a:prstGeom>
                      <a:ln w="3175" cmpd="sng">
                        <a:solidFill>
                          <a:schemeClr val="accent1"/>
                        </a:solidFill>
                      </a:ln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r>
                          <a:rPr lang="fr-FR" sz="1100" dirty="0">
                            <a:solidFill>
                              <a:srgbClr val="FFFFFF"/>
                            </a:solidFill>
                          </a:rPr>
                          <a:t>Web </a:t>
                        </a:r>
                        <a:r>
                          <a:rPr lang="fr-FR" sz="1100" dirty="0" err="1">
                            <a:solidFill>
                              <a:srgbClr val="FFFFFF"/>
                            </a:solidFill>
                          </a:rPr>
                          <a:t>Portals</a:t>
                        </a:r>
                        <a:r>
                          <a:rPr lang="fr-FR" sz="1100" dirty="0">
                            <a:solidFill>
                              <a:srgbClr val="FFFFFF"/>
                            </a:solidFill>
                          </a:rPr>
                          <a:t> / Apps</a:t>
                        </a:r>
                      </a:p>
                    </p:txBody>
                  </p:sp>
                </p:grpSp>
                <p:sp>
                  <p:nvSpPr>
                    <p:cNvPr id="54" name="Rectangle 53"/>
                    <p:cNvSpPr/>
                    <p:nvPr/>
                  </p:nvSpPr>
                  <p:spPr>
                    <a:xfrm>
                      <a:off x="1016159" y="993228"/>
                      <a:ext cx="2451680" cy="1356272"/>
                    </a:xfrm>
                    <a:prstGeom prst="rect">
                      <a:avLst/>
                    </a:prstGeom>
                    <a:noFill/>
                    <a:ln w="285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  <p:sp>
                <p:nvSpPr>
                  <p:cNvPr id="11278" name="ZoneTexte 6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36296" y="3651250"/>
                    <a:ext cx="1826141" cy="3693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</a:rPr>
                      <a:t>European level</a:t>
                    </a:r>
                  </a:p>
                </p:txBody>
              </p:sp>
            </p:grpSp>
          </p:grpSp>
        </p:grpSp>
      </p:grpSp>
      <p:sp>
        <p:nvSpPr>
          <p:cNvPr id="52" name="Title 2"/>
          <p:cNvSpPr txBox="1">
            <a:spLocks/>
          </p:cNvSpPr>
          <p:nvPr/>
        </p:nvSpPr>
        <p:spPr>
          <a:xfrm>
            <a:off x="899592" y="44624"/>
            <a:ext cx="7344816" cy="1143000"/>
          </a:xfrm>
          <a:prstGeom prst="rect">
            <a:avLst/>
          </a:prstGeom>
          <a:noFill/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rgbClr val="92D05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eaLnBrk="1" hangingPunct="1">
              <a:defRPr/>
            </a:pPr>
            <a:r>
              <a:rPr lang="fr-FR" sz="3200" dirty="0" err="1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Requirements</a:t>
            </a:r>
            <a:r>
              <a:rPr lang="fr-FR" sz="32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 for </a:t>
            </a:r>
            <a:r>
              <a:rPr lang="fr-FR" sz="3200" dirty="0" err="1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technical</a:t>
            </a:r>
            <a:r>
              <a:rPr lang="fr-FR" sz="32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 design, </a:t>
            </a:r>
            <a:r>
              <a:rPr lang="fr-FR" sz="3200" dirty="0" err="1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deployment</a:t>
            </a:r>
            <a:r>
              <a:rPr lang="fr-FR" sz="32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, and maintenance</a:t>
            </a:r>
            <a:endParaRPr lang="en-US" sz="3200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cs typeface="Arial" charset="0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-1404664" y="1772816"/>
            <a:ext cx="7481455" cy="3960440"/>
            <a:chOff x="251520" y="1772816"/>
            <a:chExt cx="7481455" cy="3960440"/>
          </a:xfrm>
        </p:grpSpPr>
        <p:sp>
          <p:nvSpPr>
            <p:cNvPr id="64" name="Rounded Rectangle 63"/>
            <p:cNvSpPr/>
            <p:nvPr/>
          </p:nvSpPr>
          <p:spPr>
            <a:xfrm>
              <a:off x="1835696" y="1772816"/>
              <a:ext cx="4176464" cy="3960440"/>
            </a:xfrm>
            <a:prstGeom prst="roundRect">
              <a:avLst>
                <a:gd name="adj" fmla="val 8137"/>
              </a:avLst>
            </a:prstGeom>
            <a:solidFill>
              <a:schemeClr val="bg1"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4" name="Titre 1"/>
            <p:cNvSpPr txBox="1">
              <a:spLocks/>
            </p:cNvSpPr>
            <p:nvPr/>
          </p:nvSpPr>
          <p:spPr>
            <a:xfrm>
              <a:off x="251520" y="1988840"/>
              <a:ext cx="7481455" cy="3528392"/>
            </a:xfrm>
            <a:prstGeom prst="rect">
              <a:avLst/>
            </a:prstGeom>
          </p:spPr>
          <p:txBody>
            <a:bodyPr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rgbClr val="92D050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ＭＳ Ｐゴシック" charset="0"/>
                  <a:cs typeface="ＭＳ Ｐゴシック" charset="0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rgbClr val="92D050"/>
                  </a:solidFill>
                  <a:latin typeface="Lucida Sans Unicode" pitchFamily="34" charset="0"/>
                  <a:ea typeface="ＭＳ Ｐゴシック" charset="0"/>
                  <a:cs typeface="ＭＳ Ｐゴシック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rgbClr val="92D050"/>
                  </a:solidFill>
                  <a:latin typeface="Lucida Sans Unicode" pitchFamily="34" charset="0"/>
                  <a:ea typeface="ＭＳ Ｐゴシック" charset="0"/>
                  <a:cs typeface="ＭＳ Ｐゴシック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rgbClr val="92D050"/>
                  </a:solidFill>
                  <a:latin typeface="Lucida Sans Unicode" pitchFamily="34" charset="0"/>
                  <a:ea typeface="ＭＳ Ｐゴシック" charset="0"/>
                  <a:cs typeface="ＭＳ Ｐゴシック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rgbClr val="92D050"/>
                  </a:solidFill>
                  <a:latin typeface="Lucida Sans Unicode" pitchFamily="34" charset="0"/>
                  <a:ea typeface="ＭＳ Ｐゴシック" charset="0"/>
                  <a:cs typeface="ＭＳ Ｐゴシック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Lucida Sans Unicode" pitchFamily="34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Lucida Sans Unicode" pitchFamily="34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Lucida Sans Unicode" pitchFamily="34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Lucida Sans Unicode" pitchFamily="34" charset="0"/>
                </a:defRPr>
              </a:lvl9pPr>
              <a:extLst/>
            </a:lstStyle>
            <a:p>
              <a:r>
                <a:rPr lang="en-US" sz="3200" dirty="0" smtClean="0">
                  <a:solidFill>
                    <a:srgbClr val="002060"/>
                  </a:solidFill>
                </a:rPr>
                <a:t>On the right tracks </a:t>
              </a:r>
              <a:endParaRPr lang="fr-BE" sz="3200" dirty="0" smtClean="0">
                <a:solidFill>
                  <a:srgbClr val="002060"/>
                </a:solidFill>
              </a:endParaRPr>
            </a:p>
            <a:p>
              <a:r>
                <a:rPr lang="en-US" sz="3200" dirty="0" smtClean="0">
                  <a:solidFill>
                    <a:srgbClr val="002060"/>
                  </a:solidFill>
                </a:rPr>
                <a:t>to set up a </a:t>
              </a:r>
              <a:endParaRPr lang="fr-BE" sz="3200" dirty="0" smtClean="0">
                <a:solidFill>
                  <a:srgbClr val="002060"/>
                </a:solidFill>
              </a:endParaRPr>
            </a:p>
            <a:p>
              <a:r>
                <a:rPr lang="fr-FR" sz="3200" dirty="0" smtClean="0">
                  <a:solidFill>
                    <a:srgbClr val="002060"/>
                  </a:solidFill>
                </a:rPr>
                <a:t>pan-</a:t>
              </a:r>
              <a:r>
                <a:rPr lang="fr-FR" sz="3200" dirty="0" err="1" smtClean="0">
                  <a:solidFill>
                    <a:srgbClr val="002060"/>
                  </a:solidFill>
                </a:rPr>
                <a:t>European</a:t>
              </a:r>
              <a:r>
                <a:rPr lang="fr-FR" sz="3200" dirty="0" smtClean="0">
                  <a:solidFill>
                    <a:srgbClr val="002060"/>
                  </a:solidFill>
                </a:rPr>
                <a:t> </a:t>
              </a:r>
              <a:endParaRPr lang="fr-BE" sz="3200" dirty="0" smtClean="0">
                <a:solidFill>
                  <a:srgbClr val="002060"/>
                </a:solidFill>
              </a:endParaRPr>
            </a:p>
            <a:p>
              <a:r>
                <a:rPr lang="fr-FR" sz="3200" dirty="0" err="1" smtClean="0">
                  <a:solidFill>
                    <a:srgbClr val="002060"/>
                  </a:solidFill>
                </a:rPr>
                <a:t>Geological</a:t>
              </a:r>
              <a:r>
                <a:rPr lang="fr-FR" sz="3200" dirty="0" smtClean="0">
                  <a:solidFill>
                    <a:srgbClr val="002060"/>
                  </a:solidFill>
                </a:rPr>
                <a:t> </a:t>
              </a:r>
              <a:endParaRPr lang="fr-BE" sz="3200" dirty="0" smtClean="0">
                <a:solidFill>
                  <a:srgbClr val="002060"/>
                </a:solidFill>
              </a:endParaRPr>
            </a:p>
            <a:p>
              <a:r>
                <a:rPr lang="fr-FR" sz="3200" dirty="0" smtClean="0">
                  <a:solidFill>
                    <a:srgbClr val="002060"/>
                  </a:solidFill>
                </a:rPr>
                <a:t>data infrastructure / </a:t>
              </a:r>
              <a:endParaRPr lang="fr-BE" sz="3200" dirty="0" smtClean="0">
                <a:solidFill>
                  <a:srgbClr val="002060"/>
                </a:solidFill>
              </a:endParaRPr>
            </a:p>
            <a:p>
              <a:r>
                <a:rPr lang="fr-FR" sz="3200" dirty="0" smtClean="0">
                  <a:solidFill>
                    <a:srgbClr val="002060"/>
                  </a:solidFill>
                </a:rPr>
                <a:t>information </a:t>
              </a:r>
              <a:endParaRPr lang="fr-BE" sz="3200" dirty="0" smtClean="0">
                <a:solidFill>
                  <a:srgbClr val="002060"/>
                </a:solidFill>
              </a:endParaRPr>
            </a:p>
            <a:p>
              <a:r>
                <a:rPr lang="fr-FR" sz="3200" dirty="0" smtClean="0">
                  <a:solidFill>
                    <a:srgbClr val="002060"/>
                  </a:solidFill>
                </a:rPr>
                <a:t>system</a:t>
              </a:r>
              <a:endParaRPr lang="fr-FR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1750" dist="12700" dir="5400000" algn="tl" rotWithShape="0">
                    <a:schemeClr val="bg1">
                      <a:alpha val="72000"/>
                    </a:schemeClr>
                  </a:outerShdw>
                </a:effectLst>
              </a:endParaRPr>
            </a:p>
          </p:txBody>
        </p:sp>
      </p:grpSp>
    </p:spTree>
  </p:cSld>
  <p:clrMapOvr>
    <a:masterClrMapping/>
  </p:clrMapOvr>
  <p:transition advTm="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legal-translation.jpg"/>
          <p:cNvPicPr>
            <a:picLocks noChangeAspect="1"/>
          </p:cNvPicPr>
          <p:nvPr/>
        </p:nvPicPr>
        <p:blipFill>
          <a:blip r:embed="rId3" cstate="print"/>
          <a:srcRect l="3042" t="10328" r="386" b="7379"/>
          <a:stretch>
            <a:fillRect/>
          </a:stretch>
        </p:blipFill>
        <p:spPr>
          <a:xfrm>
            <a:off x="0" y="1052736"/>
            <a:ext cx="9144000" cy="5877272"/>
          </a:xfrm>
          <a:prstGeom prst="rect">
            <a:avLst/>
          </a:prstGeom>
        </p:spPr>
      </p:pic>
      <p:sp>
        <p:nvSpPr>
          <p:cNvPr id="9218" name="Content Placeholder 1"/>
          <p:cNvSpPr>
            <a:spLocks noGrp="1"/>
          </p:cNvSpPr>
          <p:nvPr>
            <p:ph idx="1"/>
          </p:nvPr>
        </p:nvSpPr>
        <p:spPr>
          <a:xfrm>
            <a:off x="0" y="4437111"/>
            <a:ext cx="8229600" cy="2420889"/>
          </a:xfrm>
        </p:spPr>
        <p:txBody>
          <a:bodyPr/>
          <a:lstStyle/>
          <a:p>
            <a:pPr lvl="1" algn="just">
              <a:buFont typeface="Verdana" charset="0"/>
              <a:buChar char="◦"/>
              <a:defRPr/>
            </a:pPr>
            <a:endParaRPr lang="fr-BE" sz="2000" dirty="0" smtClean="0">
              <a:solidFill>
                <a:srgbClr val="2DC54A"/>
              </a:solidFill>
            </a:endParaRPr>
          </a:p>
          <a:p>
            <a:pPr lvl="1" algn="just">
              <a:buFont typeface="Verdana" charset="0"/>
              <a:buChar char="◦"/>
              <a:defRPr/>
            </a:pPr>
            <a:endParaRPr lang="fr-BE" dirty="0" smtClean="0">
              <a:solidFill>
                <a:srgbClr val="2DC54A"/>
              </a:solidFill>
            </a:endParaRPr>
          </a:p>
          <a:p>
            <a:pPr marL="392113" lvl="1" indent="0">
              <a:buFont typeface="Verdana" pitchFamily="34" charset="0"/>
              <a:buNone/>
              <a:defRPr/>
            </a:pPr>
            <a:endParaRPr lang="en-US" sz="1800" dirty="0">
              <a:ea typeface="ＭＳ Ｐゴシック" pitchFamily="34" charset="-128"/>
            </a:endParaRPr>
          </a:p>
          <a:p>
            <a:pPr marL="109537" indent="0">
              <a:buFont typeface="Wingdings 3" charset="0"/>
              <a:buNone/>
              <a:defRPr/>
            </a:pPr>
            <a:r>
              <a:rPr lang="en-US" sz="2000" dirty="0">
                <a:ea typeface="ＭＳ Ｐゴシック" pitchFamily="34" charset="-128"/>
              </a:rPr>
              <a:t> </a:t>
            </a:r>
            <a:r>
              <a:rPr lang="en-US" sz="2000" dirty="0" smtClean="0">
                <a:ea typeface="ＭＳ Ｐゴシック" pitchFamily="34" charset="-128"/>
              </a:rPr>
              <a:t>		</a:t>
            </a:r>
            <a:r>
              <a:rPr lang="en-US" sz="2000" dirty="0">
                <a:ea typeface="ＭＳ Ｐゴシック" pitchFamily="34" charset="-128"/>
              </a:rPr>
              <a:t>			      </a:t>
            </a:r>
            <a:r>
              <a:rPr lang="en-US" sz="2000" dirty="0" smtClean="0">
                <a:ea typeface="ＭＳ Ｐゴシック" pitchFamily="34" charset="-128"/>
              </a:rPr>
              <a:t>	</a:t>
            </a:r>
            <a:endParaRPr lang="en-US" sz="2000" dirty="0">
              <a:ea typeface="ＭＳ Ｐゴシック" pitchFamily="34" charset="-128"/>
            </a:endParaRPr>
          </a:p>
          <a:p>
            <a:pPr lvl="4">
              <a:buFont typeface="Wingdings 2" pitchFamily="18" charset="2"/>
              <a:buNone/>
              <a:defRPr/>
            </a:pPr>
            <a:r>
              <a:rPr lang="en-US" sz="1400" dirty="0" smtClean="0">
                <a:ea typeface="ＭＳ Ｐゴシック" pitchFamily="34" charset="-128"/>
              </a:rPr>
              <a:t>				</a:t>
            </a:r>
          </a:p>
          <a:p>
            <a:pPr lvl="4">
              <a:buFont typeface="Wingdings 2" pitchFamily="18" charset="2"/>
              <a:buNone/>
              <a:defRPr/>
            </a:pPr>
            <a:r>
              <a:rPr lang="en-US" sz="1400" dirty="0">
                <a:ea typeface="ＭＳ Ｐゴシック" pitchFamily="34" charset="-128"/>
              </a:rPr>
              <a:t>	</a:t>
            </a:r>
            <a:r>
              <a:rPr lang="en-US" sz="1400" dirty="0" smtClean="0">
                <a:ea typeface="ＭＳ Ｐゴシック" pitchFamily="34" charset="-128"/>
              </a:rPr>
              <a:t>			</a:t>
            </a:r>
          </a:p>
          <a:p>
            <a:pPr lvl="4">
              <a:buFont typeface="Wingdings 2" pitchFamily="18" charset="2"/>
              <a:buNone/>
              <a:defRPr/>
            </a:pPr>
            <a:r>
              <a:rPr lang="en-US" sz="1400" dirty="0">
                <a:ea typeface="ＭＳ Ｐゴシック" pitchFamily="34" charset="-128"/>
              </a:rPr>
              <a:t>	</a:t>
            </a:r>
            <a:r>
              <a:rPr lang="en-US" sz="1400" dirty="0" smtClean="0">
                <a:ea typeface="ＭＳ Ｐゴシック" pitchFamily="34" charset="-128"/>
              </a:rPr>
              <a:t>				</a:t>
            </a:r>
            <a:endParaRPr lang="en-US" sz="2000" dirty="0">
              <a:ea typeface="ＭＳ Ｐゴシック" pitchFamily="34" charset="-128"/>
            </a:endParaRPr>
          </a:p>
          <a:p>
            <a:pPr lvl="1" algn="just">
              <a:buFont typeface="Verdana" charset="0"/>
              <a:buChar char="◦"/>
              <a:defRPr/>
            </a:pPr>
            <a:endParaRPr lang="fr-BE" dirty="0">
              <a:solidFill>
                <a:srgbClr val="2DC54A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5513" y="0"/>
            <a:ext cx="8218487" cy="1143000"/>
          </a:xfrm>
        </p:spPr>
        <p:txBody>
          <a:bodyPr>
            <a:normAutofit fontScale="90000"/>
          </a:bodyPr>
          <a:lstStyle/>
          <a:p>
            <a:pPr>
              <a:tabLst>
                <a:tab pos="4391025" algn="l"/>
              </a:tabLst>
              <a:defRPr/>
            </a:pPr>
            <a:r>
              <a:rPr lang="en-US" sz="4000" dirty="0" smtClean="0"/>
              <a:t>Legal and </a:t>
            </a:r>
            <a:r>
              <a:rPr lang="en-US" sz="4000" dirty="0" err="1" smtClean="0"/>
              <a:t>organisational</a:t>
            </a:r>
            <a:r>
              <a:rPr lang="en-US" sz="4000" dirty="0" smtClean="0"/>
              <a:t> </a:t>
            </a:r>
            <a:br>
              <a:rPr lang="en-US" sz="4000" dirty="0" smtClean="0"/>
            </a:br>
            <a:r>
              <a:rPr lang="en-US" sz="4000" dirty="0" smtClean="0"/>
              <a:t>aspects </a:t>
            </a:r>
            <a:endParaRPr lang="fr-BE" dirty="0"/>
          </a:p>
        </p:txBody>
      </p:sp>
      <p:sp>
        <p:nvSpPr>
          <p:cNvPr id="11" name="Rettangolo 10"/>
          <p:cNvSpPr/>
          <p:nvPr/>
        </p:nvSpPr>
        <p:spPr>
          <a:xfrm>
            <a:off x="251520" y="1268760"/>
            <a:ext cx="7812360" cy="144655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 smtClean="0"/>
              <a:t>Analysis of trust and authentication issues</a:t>
            </a:r>
            <a:r>
              <a:rPr lang="en-US" sz="3200" baseline="30000" dirty="0" smtClean="0"/>
              <a:t> </a:t>
            </a:r>
          </a:p>
          <a:p>
            <a:pPr lvl="1" algn="just">
              <a:buFont typeface="Verdana" charset="0"/>
              <a:buChar char="◦"/>
              <a:defRPr/>
            </a:pPr>
            <a:r>
              <a:rPr lang="fr-BE" sz="2000" dirty="0" smtClean="0">
                <a:solidFill>
                  <a:srgbClr val="002060"/>
                </a:solidFill>
              </a:rPr>
              <a:t>Trust in data</a:t>
            </a:r>
          </a:p>
          <a:p>
            <a:pPr lvl="1" algn="just">
              <a:buFont typeface="Verdana" charset="0"/>
              <a:buChar char="◦"/>
              <a:defRPr/>
            </a:pPr>
            <a:r>
              <a:rPr lang="fr-BE" sz="2000" dirty="0" smtClean="0">
                <a:solidFill>
                  <a:srgbClr val="002060"/>
                </a:solidFill>
              </a:rPr>
              <a:t>Trust in services</a:t>
            </a:r>
          </a:p>
          <a:p>
            <a:pPr lvl="1" algn="just">
              <a:buFont typeface="Verdana" charset="0"/>
              <a:buChar char="◦"/>
              <a:defRPr/>
            </a:pPr>
            <a:r>
              <a:rPr lang="fr-BE" sz="2000" dirty="0" smtClean="0">
                <a:solidFill>
                  <a:srgbClr val="002060"/>
                </a:solidFill>
              </a:rPr>
              <a:t>Trust in people</a:t>
            </a:r>
            <a:endParaRPr lang="it-IT" sz="2000" dirty="0" smtClean="0">
              <a:solidFill>
                <a:srgbClr val="002060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51520" y="3140968"/>
            <a:ext cx="7812360" cy="1107996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 smtClean="0"/>
              <a:t>Regulation and policies</a:t>
            </a:r>
            <a:endParaRPr lang="en-US" sz="3200" baseline="30000" dirty="0" smtClean="0"/>
          </a:p>
          <a:p>
            <a:pPr lvl="1">
              <a:defRPr/>
            </a:pPr>
            <a:r>
              <a:rPr lang="en-US" dirty="0" smtClean="0">
                <a:solidFill>
                  <a:srgbClr val="002060"/>
                </a:solidFill>
              </a:rPr>
              <a:t>Identification of legal &amp; policy barriers to share &amp; re-use data</a:t>
            </a:r>
          </a:p>
          <a:p>
            <a:pPr lvl="1">
              <a:defRPr/>
            </a:pPr>
            <a:r>
              <a:rPr lang="en-US" dirty="0" smtClean="0">
                <a:solidFill>
                  <a:srgbClr val="002060"/>
                </a:solidFill>
              </a:rPr>
              <a:t>Inventory of existing licensing policies</a:t>
            </a:r>
            <a:endParaRPr lang="it-IT" sz="2000" dirty="0" smtClean="0">
              <a:solidFill>
                <a:srgbClr val="002060"/>
              </a:solidFill>
            </a:endParaRPr>
          </a:p>
        </p:txBody>
      </p:sp>
      <p:grpSp>
        <p:nvGrpSpPr>
          <p:cNvPr id="25" name="Gruppo 24"/>
          <p:cNvGrpSpPr/>
          <p:nvPr/>
        </p:nvGrpSpPr>
        <p:grpSpPr>
          <a:xfrm>
            <a:off x="251520" y="4653136"/>
            <a:ext cx="7812360" cy="1138773"/>
            <a:chOff x="251520" y="4653136"/>
            <a:chExt cx="7812360" cy="1138773"/>
          </a:xfrm>
        </p:grpSpPr>
        <p:sp>
          <p:nvSpPr>
            <p:cNvPr id="13" name="Rettangolo 12"/>
            <p:cNvSpPr/>
            <p:nvPr/>
          </p:nvSpPr>
          <p:spPr>
            <a:xfrm>
              <a:off x="251520" y="4653136"/>
              <a:ext cx="7812360" cy="1138773"/>
            </a:xfrm>
            <a:prstGeom prst="rect">
              <a:avLst/>
            </a:prstGeom>
            <a:gradFill>
              <a:gsLst>
                <a:gs pos="0">
                  <a:schemeClr val="bg1">
                    <a:alpha val="29000"/>
                  </a:schemeClr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path path="circle">
                <a:fillToRect l="100000" t="100000"/>
              </a:path>
            </a:gradFill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sz="2800" dirty="0" smtClean="0"/>
                <a:t>Licensor 					Licensee </a:t>
              </a:r>
            </a:p>
            <a:p>
              <a:pPr algn="just">
                <a:defRPr/>
              </a:pPr>
              <a:endParaRPr lang="en-US" sz="2000" dirty="0" smtClean="0"/>
            </a:p>
            <a:p>
              <a:pPr algn="just">
                <a:defRPr/>
              </a:pPr>
              <a:r>
                <a:rPr lang="en-US" sz="2000" dirty="0" smtClean="0"/>
                <a:t>			     Geo-Data/PSI</a:t>
              </a:r>
              <a:endParaRPr lang="it-IT" sz="2000" dirty="0" smtClean="0">
                <a:solidFill>
                  <a:srgbClr val="002060"/>
                </a:solidFill>
              </a:endParaRPr>
            </a:p>
          </p:txBody>
        </p:sp>
        <p:grpSp>
          <p:nvGrpSpPr>
            <p:cNvPr id="24" name="Gruppo 23"/>
            <p:cNvGrpSpPr/>
            <p:nvPr/>
          </p:nvGrpSpPr>
          <p:grpSpPr>
            <a:xfrm>
              <a:off x="1907704" y="5013176"/>
              <a:ext cx="3888432" cy="648072"/>
              <a:chOff x="1907704" y="5013176"/>
              <a:chExt cx="3888432" cy="648072"/>
            </a:xfrm>
          </p:grpSpPr>
          <p:cxnSp>
            <p:nvCxnSpPr>
              <p:cNvPr id="4" name="Rechte verbindingslijn met pijl 5"/>
              <p:cNvCxnSpPr/>
              <p:nvPr/>
            </p:nvCxnSpPr>
            <p:spPr>
              <a:xfrm>
                <a:off x="1907704" y="5013176"/>
                <a:ext cx="3816424" cy="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Rechte verbindingslijn met pijl 5"/>
              <p:cNvCxnSpPr/>
              <p:nvPr/>
            </p:nvCxnSpPr>
            <p:spPr>
              <a:xfrm>
                <a:off x="1907704" y="5013176"/>
                <a:ext cx="1440160" cy="576064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Rechte verbindingslijn met pijl 5"/>
              <p:cNvCxnSpPr/>
              <p:nvPr/>
            </p:nvCxnSpPr>
            <p:spPr>
              <a:xfrm flipV="1">
                <a:off x="5076056" y="5085184"/>
                <a:ext cx="720080" cy="576064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 advTm="2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legal-translation.jpg"/>
          <p:cNvPicPr>
            <a:picLocks noChangeAspect="1"/>
          </p:cNvPicPr>
          <p:nvPr/>
        </p:nvPicPr>
        <p:blipFill>
          <a:blip r:embed="rId3" cstate="print"/>
          <a:srcRect l="3042" t="10328" r="386" b="7379"/>
          <a:stretch>
            <a:fillRect/>
          </a:stretch>
        </p:blipFill>
        <p:spPr>
          <a:xfrm>
            <a:off x="0" y="1052736"/>
            <a:ext cx="9144000" cy="5805264"/>
          </a:xfrm>
          <a:prstGeom prst="rect">
            <a:avLst/>
          </a:prstGeom>
        </p:spPr>
      </p:pic>
      <p:sp>
        <p:nvSpPr>
          <p:cNvPr id="9218" name="Content Placeholder 1"/>
          <p:cNvSpPr>
            <a:spLocks noGrp="1"/>
          </p:cNvSpPr>
          <p:nvPr>
            <p:ph idx="1"/>
          </p:nvPr>
        </p:nvSpPr>
        <p:spPr>
          <a:xfrm>
            <a:off x="0" y="4437111"/>
            <a:ext cx="8229600" cy="2420889"/>
          </a:xfrm>
        </p:spPr>
        <p:txBody>
          <a:bodyPr/>
          <a:lstStyle/>
          <a:p>
            <a:pPr lvl="1" algn="just">
              <a:buFont typeface="Verdana" charset="0"/>
              <a:buChar char="◦"/>
              <a:defRPr/>
            </a:pPr>
            <a:endParaRPr lang="fr-BE" sz="2000" dirty="0" smtClean="0">
              <a:solidFill>
                <a:srgbClr val="2DC54A"/>
              </a:solidFill>
            </a:endParaRPr>
          </a:p>
          <a:p>
            <a:pPr lvl="1" algn="just">
              <a:buFont typeface="Verdana" charset="0"/>
              <a:buChar char="◦"/>
              <a:defRPr/>
            </a:pPr>
            <a:endParaRPr lang="fr-BE" dirty="0" smtClean="0">
              <a:solidFill>
                <a:srgbClr val="2DC54A"/>
              </a:solidFill>
            </a:endParaRPr>
          </a:p>
          <a:p>
            <a:pPr marL="392113" lvl="1" indent="0">
              <a:buFont typeface="Verdana" pitchFamily="34" charset="0"/>
              <a:buNone/>
              <a:defRPr/>
            </a:pPr>
            <a:endParaRPr lang="en-US" sz="1800" dirty="0">
              <a:ea typeface="ＭＳ Ｐゴシック" pitchFamily="34" charset="-128"/>
            </a:endParaRPr>
          </a:p>
          <a:p>
            <a:pPr marL="109537" indent="0">
              <a:buFont typeface="Wingdings 3" charset="0"/>
              <a:buNone/>
              <a:defRPr/>
            </a:pPr>
            <a:r>
              <a:rPr lang="en-US" sz="2000" dirty="0">
                <a:ea typeface="ＭＳ Ｐゴシック" pitchFamily="34" charset="-128"/>
              </a:rPr>
              <a:t> </a:t>
            </a:r>
            <a:r>
              <a:rPr lang="en-US" sz="2000" dirty="0" smtClean="0">
                <a:ea typeface="ＭＳ Ｐゴシック" pitchFamily="34" charset="-128"/>
              </a:rPr>
              <a:t>		</a:t>
            </a:r>
            <a:r>
              <a:rPr lang="en-US" sz="2000" dirty="0">
                <a:ea typeface="ＭＳ Ｐゴシック" pitchFamily="34" charset="-128"/>
              </a:rPr>
              <a:t>			      </a:t>
            </a:r>
            <a:r>
              <a:rPr lang="en-US" sz="2000" dirty="0" smtClean="0">
                <a:ea typeface="ＭＳ Ｐゴシック" pitchFamily="34" charset="-128"/>
              </a:rPr>
              <a:t>	</a:t>
            </a:r>
            <a:endParaRPr lang="en-US" sz="2000" dirty="0">
              <a:ea typeface="ＭＳ Ｐゴシック" pitchFamily="34" charset="-128"/>
            </a:endParaRPr>
          </a:p>
          <a:p>
            <a:pPr lvl="4">
              <a:buFont typeface="Wingdings 2" pitchFamily="18" charset="2"/>
              <a:buNone/>
              <a:defRPr/>
            </a:pPr>
            <a:r>
              <a:rPr lang="en-US" sz="1400" dirty="0" smtClean="0">
                <a:ea typeface="ＭＳ Ｐゴシック" pitchFamily="34" charset="-128"/>
              </a:rPr>
              <a:t>				</a:t>
            </a:r>
          </a:p>
          <a:p>
            <a:pPr lvl="4">
              <a:buFont typeface="Wingdings 2" pitchFamily="18" charset="2"/>
              <a:buNone/>
              <a:defRPr/>
            </a:pPr>
            <a:r>
              <a:rPr lang="en-US" sz="1400" dirty="0">
                <a:ea typeface="ＭＳ Ｐゴシック" pitchFamily="34" charset="-128"/>
              </a:rPr>
              <a:t>	</a:t>
            </a:r>
            <a:r>
              <a:rPr lang="en-US" sz="1400" dirty="0" smtClean="0">
                <a:ea typeface="ＭＳ Ｐゴシック" pitchFamily="34" charset="-128"/>
              </a:rPr>
              <a:t>			</a:t>
            </a:r>
          </a:p>
          <a:p>
            <a:pPr lvl="4">
              <a:buFont typeface="Wingdings 2" pitchFamily="18" charset="2"/>
              <a:buNone/>
              <a:defRPr/>
            </a:pPr>
            <a:r>
              <a:rPr lang="en-US" sz="1400" dirty="0">
                <a:ea typeface="ＭＳ Ｐゴシック" pitchFamily="34" charset="-128"/>
              </a:rPr>
              <a:t>	</a:t>
            </a:r>
            <a:r>
              <a:rPr lang="en-US" sz="1400" dirty="0" smtClean="0">
                <a:ea typeface="ＭＳ Ｐゴシック" pitchFamily="34" charset="-128"/>
              </a:rPr>
              <a:t>				</a:t>
            </a:r>
            <a:endParaRPr lang="en-US" sz="2000" dirty="0">
              <a:ea typeface="ＭＳ Ｐゴシック" pitchFamily="34" charset="-128"/>
            </a:endParaRPr>
          </a:p>
          <a:p>
            <a:pPr lvl="1" algn="just">
              <a:buFont typeface="Verdana" charset="0"/>
              <a:buChar char="◦"/>
              <a:defRPr/>
            </a:pPr>
            <a:endParaRPr lang="fr-BE" dirty="0">
              <a:solidFill>
                <a:srgbClr val="2DC54A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5513" y="0"/>
            <a:ext cx="8218487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/>
              <a:t>Legal and </a:t>
            </a:r>
            <a:r>
              <a:rPr lang="en-US" sz="4000" dirty="0" err="1" smtClean="0"/>
              <a:t>organisational</a:t>
            </a:r>
            <a:r>
              <a:rPr lang="en-US" sz="4000" dirty="0" smtClean="0"/>
              <a:t> </a:t>
            </a:r>
            <a:br>
              <a:rPr lang="en-US" sz="4000" dirty="0" smtClean="0"/>
            </a:br>
            <a:r>
              <a:rPr lang="en-US" sz="4000" dirty="0" smtClean="0"/>
              <a:t>aspects </a:t>
            </a:r>
            <a:endParaRPr lang="fr-BE" dirty="0"/>
          </a:p>
        </p:txBody>
      </p:sp>
      <p:sp>
        <p:nvSpPr>
          <p:cNvPr id="11" name="Rettangolo 10"/>
          <p:cNvSpPr/>
          <p:nvPr/>
        </p:nvSpPr>
        <p:spPr>
          <a:xfrm>
            <a:off x="251520" y="1844824"/>
            <a:ext cx="7812360" cy="1754326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 smtClean="0"/>
              <a:t>Analysis of governance issues</a:t>
            </a:r>
            <a:endParaRPr lang="en-US" sz="3200" baseline="30000" dirty="0" smtClean="0"/>
          </a:p>
          <a:p>
            <a:pPr lvl="1" algn="just">
              <a:buFont typeface="Verdana" charset="0"/>
              <a:buChar char="◦"/>
              <a:defRPr/>
            </a:pPr>
            <a:r>
              <a:rPr lang="fr-BE" sz="2000" dirty="0" smtClean="0">
                <a:solidFill>
                  <a:srgbClr val="002060"/>
                </a:solidFill>
              </a:rPr>
              <a:t>*in </a:t>
            </a:r>
            <a:r>
              <a:rPr lang="fr-BE" sz="2000" dirty="0" err="1" smtClean="0">
                <a:solidFill>
                  <a:srgbClr val="002060"/>
                </a:solidFill>
              </a:rPr>
              <a:t>progress</a:t>
            </a:r>
            <a:r>
              <a:rPr lang="fr-BE" sz="2000" dirty="0" smtClean="0">
                <a:solidFill>
                  <a:srgbClr val="002060"/>
                </a:solidFill>
              </a:rPr>
              <a:t>*</a:t>
            </a:r>
          </a:p>
          <a:p>
            <a:pPr lvl="1" algn="just">
              <a:buFont typeface="Verdana" charset="0"/>
              <a:buChar char="◦"/>
              <a:defRPr/>
            </a:pPr>
            <a:r>
              <a:rPr lang="fr-BE" sz="2000" dirty="0" smtClean="0">
                <a:solidFill>
                  <a:srgbClr val="002060"/>
                </a:solidFill>
              </a:rPr>
              <a:t>General </a:t>
            </a:r>
            <a:r>
              <a:rPr lang="fr-BE" sz="2000" dirty="0" err="1" smtClean="0">
                <a:solidFill>
                  <a:srgbClr val="002060"/>
                </a:solidFill>
              </a:rPr>
              <a:t>principles</a:t>
            </a:r>
            <a:r>
              <a:rPr lang="fr-BE" sz="2000" dirty="0" smtClean="0">
                <a:solidFill>
                  <a:srgbClr val="002060"/>
                </a:solidFill>
              </a:rPr>
              <a:t> and </a:t>
            </a:r>
            <a:r>
              <a:rPr lang="fr-BE" sz="2000" dirty="0" err="1" smtClean="0">
                <a:solidFill>
                  <a:srgbClr val="002060"/>
                </a:solidFill>
              </a:rPr>
              <a:t>requirements</a:t>
            </a:r>
            <a:endParaRPr lang="fr-BE" sz="2000" dirty="0" smtClean="0">
              <a:solidFill>
                <a:srgbClr val="002060"/>
              </a:solidFill>
            </a:endParaRPr>
          </a:p>
          <a:p>
            <a:pPr lvl="1" algn="just">
              <a:buFont typeface="Verdana" charset="0"/>
              <a:buChar char="◦"/>
              <a:defRPr/>
            </a:pPr>
            <a:r>
              <a:rPr lang="fr-BE" sz="2000" dirty="0" err="1" smtClean="0">
                <a:solidFill>
                  <a:srgbClr val="002060"/>
                </a:solidFill>
              </a:rPr>
              <a:t>Overview</a:t>
            </a:r>
            <a:r>
              <a:rPr lang="fr-BE" sz="2000" dirty="0" smtClean="0">
                <a:solidFill>
                  <a:srgbClr val="002060"/>
                </a:solidFill>
              </a:rPr>
              <a:t> of </a:t>
            </a:r>
            <a:r>
              <a:rPr lang="fr-BE" sz="2000" dirty="0" err="1" smtClean="0">
                <a:solidFill>
                  <a:srgbClr val="002060"/>
                </a:solidFill>
              </a:rPr>
              <a:t>technical</a:t>
            </a:r>
            <a:r>
              <a:rPr lang="fr-BE" sz="2000" dirty="0" smtClean="0">
                <a:solidFill>
                  <a:srgbClr val="002060"/>
                </a:solidFill>
              </a:rPr>
              <a:t>, </a:t>
            </a:r>
            <a:r>
              <a:rPr lang="fr-BE" sz="2000" dirty="0" err="1" smtClean="0">
                <a:solidFill>
                  <a:srgbClr val="002060"/>
                </a:solidFill>
              </a:rPr>
              <a:t>legal</a:t>
            </a:r>
            <a:r>
              <a:rPr lang="fr-BE" sz="2000" dirty="0" smtClean="0">
                <a:solidFill>
                  <a:srgbClr val="002060"/>
                </a:solidFill>
              </a:rPr>
              <a:t> and </a:t>
            </a:r>
            <a:r>
              <a:rPr lang="fr-BE" sz="2000" dirty="0" err="1" smtClean="0">
                <a:solidFill>
                  <a:srgbClr val="002060"/>
                </a:solidFill>
              </a:rPr>
              <a:t>organisational</a:t>
            </a:r>
            <a:r>
              <a:rPr lang="fr-BE" sz="2000" dirty="0" smtClean="0">
                <a:solidFill>
                  <a:srgbClr val="002060"/>
                </a:solidFill>
              </a:rPr>
              <a:t> </a:t>
            </a:r>
            <a:r>
              <a:rPr lang="fr-BE" sz="2000" dirty="0" err="1" smtClean="0">
                <a:solidFill>
                  <a:srgbClr val="002060"/>
                </a:solidFill>
              </a:rPr>
              <a:t>tasks</a:t>
            </a:r>
            <a:endParaRPr lang="fr-BE" sz="2000" dirty="0" smtClean="0">
              <a:solidFill>
                <a:srgbClr val="002060"/>
              </a:solidFill>
            </a:endParaRPr>
          </a:p>
          <a:p>
            <a:pPr lvl="1" algn="just">
              <a:buFont typeface="Verdana" charset="0"/>
              <a:buChar char="◦"/>
              <a:defRPr/>
            </a:pPr>
            <a:r>
              <a:rPr lang="en-US" sz="2000" dirty="0" smtClean="0">
                <a:solidFill>
                  <a:srgbClr val="002060"/>
                </a:solidFill>
              </a:rPr>
              <a:t>In parallel with EGDI implementation plan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251520" y="4293096"/>
            <a:ext cx="7812360" cy="1107996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 smtClean="0"/>
              <a:t> Final guidelines</a:t>
            </a:r>
            <a:endParaRPr lang="en-US" sz="3200" baseline="30000" dirty="0" smtClean="0"/>
          </a:p>
          <a:p>
            <a:pPr lvl="1">
              <a:defRPr/>
            </a:pPr>
            <a:r>
              <a:rPr lang="en-US" dirty="0" smtClean="0">
                <a:solidFill>
                  <a:srgbClr val="002060"/>
                </a:solidFill>
              </a:rPr>
              <a:t>*in progress*</a:t>
            </a:r>
          </a:p>
          <a:p>
            <a:pPr lvl="1">
              <a:defRPr/>
            </a:pPr>
            <a:r>
              <a:rPr lang="en-US" sz="2000" dirty="0" smtClean="0">
                <a:solidFill>
                  <a:srgbClr val="002060"/>
                </a:solidFill>
              </a:rPr>
              <a:t>In parallel with EGDI implementation plan</a:t>
            </a:r>
            <a:endParaRPr lang="it-IT" sz="20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Tm="2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egal-translation.jpg"/>
          <p:cNvPicPr>
            <a:picLocks noChangeAspect="1"/>
          </p:cNvPicPr>
          <p:nvPr/>
        </p:nvPicPr>
        <p:blipFill>
          <a:blip r:embed="rId2" cstate="print"/>
          <a:srcRect l="3042" t="10328" r="386" b="7379"/>
          <a:stretch>
            <a:fillRect/>
          </a:stretch>
        </p:blipFill>
        <p:spPr>
          <a:xfrm>
            <a:off x="0" y="1052736"/>
            <a:ext cx="9144000" cy="5805264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539552" y="2420888"/>
            <a:ext cx="8172400" cy="1384995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r>
              <a:rPr lang="en-US" sz="2800" i="1" dirty="0" smtClean="0"/>
              <a:t>Guidelines are being developed for a legal and </a:t>
            </a:r>
            <a:r>
              <a:rPr lang="en-US" sz="2800" i="1" dirty="0" err="1" smtClean="0"/>
              <a:t>organisational</a:t>
            </a:r>
            <a:r>
              <a:rPr lang="en-US" sz="2800" i="1" dirty="0" smtClean="0"/>
              <a:t> framework for the open availability of geological data in the EGDI 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925513" y="0"/>
            <a:ext cx="8218487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/>
              <a:t>Legal and </a:t>
            </a:r>
            <a:r>
              <a:rPr lang="en-US" sz="4000" dirty="0" err="1" smtClean="0"/>
              <a:t>organisational</a:t>
            </a:r>
            <a:r>
              <a:rPr lang="en-US" sz="4000" dirty="0" smtClean="0"/>
              <a:t> </a:t>
            </a:r>
            <a:br>
              <a:rPr lang="en-US" sz="4000" dirty="0" smtClean="0"/>
            </a:br>
            <a:r>
              <a:rPr lang="en-US" sz="4000" dirty="0" smtClean="0"/>
              <a:t>aspects </a:t>
            </a:r>
            <a:endParaRPr lang="fr-BE" dirty="0"/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usiness_communicati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68755"/>
            <a:ext cx="9144000" cy="538924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87623" y="23506"/>
            <a:ext cx="6840761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Communication &amp; Dissemination </a:t>
            </a:r>
            <a:endParaRPr lang="fr-BE" dirty="0"/>
          </a:p>
        </p:txBody>
      </p:sp>
      <p:sp>
        <p:nvSpPr>
          <p:cNvPr id="5" name="Rettangolo 5"/>
          <p:cNvSpPr/>
          <p:nvPr/>
        </p:nvSpPr>
        <p:spPr>
          <a:xfrm>
            <a:off x="323528" y="2060848"/>
            <a:ext cx="8172400" cy="954107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r>
              <a:rPr lang="en-US" sz="2800" dirty="0"/>
              <a:t>To implement internal communication within the consortium.</a:t>
            </a:r>
          </a:p>
        </p:txBody>
      </p:sp>
      <p:sp>
        <p:nvSpPr>
          <p:cNvPr id="6" name="Rettangolo 5"/>
          <p:cNvSpPr/>
          <p:nvPr/>
        </p:nvSpPr>
        <p:spPr>
          <a:xfrm>
            <a:off x="323528" y="3501008"/>
            <a:ext cx="8172400" cy="1815882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r>
              <a:rPr lang="en-US" sz="2800" dirty="0"/>
              <a:t>To widely disseminate information on and progress of EGDI-Scope to all relevant stakeholders, with focus on EU bodies and the broad </a:t>
            </a:r>
            <a:r>
              <a:rPr lang="en-US" sz="2800" dirty="0" err="1"/>
              <a:t>geoscientific</a:t>
            </a:r>
            <a:r>
              <a:rPr lang="en-US" sz="2800" dirty="0"/>
              <a:t> community. </a:t>
            </a:r>
          </a:p>
        </p:txBody>
      </p:sp>
    </p:spTree>
  </p:cSld>
  <p:clrMapOvr>
    <a:masterClrMapping/>
  </p:clrMapOvr>
  <p:transition advTm="2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elier-moyens-de-communication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60" r="8262"/>
          <a:stretch/>
        </p:blipFill>
        <p:spPr>
          <a:xfrm>
            <a:off x="1" y="1268761"/>
            <a:ext cx="9144000" cy="5616624"/>
          </a:xfrm>
          <a:prstGeom prst="rect">
            <a:avLst/>
          </a:prstGeom>
        </p:spPr>
      </p:pic>
      <p:sp>
        <p:nvSpPr>
          <p:cNvPr id="21" name="Rettangolo 5"/>
          <p:cNvSpPr/>
          <p:nvPr/>
        </p:nvSpPr>
        <p:spPr>
          <a:xfrm>
            <a:off x="9580" y="1969676"/>
            <a:ext cx="8172400" cy="5232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5000"/>
                </a:schemeClr>
              </a:gs>
              <a:gs pos="53000">
                <a:srgbClr val="D4DEFF">
                  <a:alpha val="45000"/>
                </a:srgbClr>
              </a:gs>
              <a:gs pos="83000">
                <a:srgbClr val="D4DEFF">
                  <a:alpha val="45000"/>
                </a:srgbClr>
              </a:gs>
              <a:gs pos="100000">
                <a:srgbClr val="96AB94">
                  <a:alpha val="45000"/>
                </a:srgbClr>
              </a:gs>
            </a:gsLst>
            <a:path path="circle">
              <a:fillToRect l="100000" t="100000"/>
            </a:path>
            <a:tileRect/>
          </a:gradFill>
        </p:spPr>
        <p:txBody>
          <a:bodyPr wrap="square">
            <a:spAutoFit/>
          </a:bodyPr>
          <a:lstStyle/>
          <a:p>
            <a:r>
              <a:rPr lang="en-US" sz="2800" dirty="0" smtClean="0"/>
              <a:t>Progress Meeting </a:t>
            </a:r>
          </a:p>
        </p:txBody>
      </p:sp>
      <p:sp>
        <p:nvSpPr>
          <p:cNvPr id="22" name="Rettangolo 5"/>
          <p:cNvSpPr/>
          <p:nvPr/>
        </p:nvSpPr>
        <p:spPr>
          <a:xfrm>
            <a:off x="0" y="2689756"/>
            <a:ext cx="8172400" cy="5232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5000"/>
                </a:schemeClr>
              </a:gs>
              <a:gs pos="53000">
                <a:srgbClr val="D4DEFF">
                  <a:alpha val="45000"/>
                </a:srgbClr>
              </a:gs>
              <a:gs pos="83000">
                <a:srgbClr val="D4DEFF">
                  <a:alpha val="45000"/>
                </a:srgbClr>
              </a:gs>
              <a:gs pos="100000">
                <a:srgbClr val="96AB94">
                  <a:alpha val="45000"/>
                </a:srgbClr>
              </a:gs>
            </a:gsLst>
            <a:path path="circle">
              <a:fillToRect l="100000" t="100000"/>
            </a:path>
            <a:tileRect/>
          </a:gradFill>
        </p:spPr>
        <p:txBody>
          <a:bodyPr wrap="square">
            <a:spAutoFit/>
          </a:bodyPr>
          <a:lstStyle/>
          <a:p>
            <a:r>
              <a:rPr lang="en-US" sz="2800" dirty="0" smtClean="0"/>
              <a:t>Workshop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87623" y="23506"/>
            <a:ext cx="6840761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Internal Communication </a:t>
            </a:r>
            <a:endParaRPr lang="fr-BE" dirty="0"/>
          </a:p>
        </p:txBody>
      </p:sp>
      <p:pic>
        <p:nvPicPr>
          <p:cNvPr id="7" name="Picture 3" descr="EGDI newsletter 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988840"/>
            <a:ext cx="3168352" cy="4461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magine 8" descr="October-2013-Issue-12_1-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1956259"/>
            <a:ext cx="3419872" cy="4713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 descr="EGDI newsletter 9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2060848"/>
            <a:ext cx="3365772" cy="4708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3" descr="EGDI newsletter 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2060848"/>
            <a:ext cx="3240360" cy="4562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Newsletter 08_3-1-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2060848"/>
            <a:ext cx="3293264" cy="4506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ttangolo 5"/>
          <p:cNvSpPr/>
          <p:nvPr/>
        </p:nvSpPr>
        <p:spPr>
          <a:xfrm>
            <a:off x="0" y="1196752"/>
            <a:ext cx="8172400" cy="5232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5000"/>
                </a:schemeClr>
              </a:gs>
              <a:gs pos="53000">
                <a:srgbClr val="D4DEFF">
                  <a:alpha val="45000"/>
                </a:srgbClr>
              </a:gs>
              <a:gs pos="83000">
                <a:srgbClr val="D4DEFF">
                  <a:alpha val="45000"/>
                </a:srgbClr>
              </a:gs>
              <a:gs pos="100000">
                <a:srgbClr val="96AB94">
                  <a:alpha val="45000"/>
                </a:srgbClr>
              </a:gs>
            </a:gsLst>
            <a:path path="circle">
              <a:fillToRect l="100000" t="100000"/>
            </a:path>
            <a:tileRect/>
          </a:gradFill>
        </p:spPr>
        <p:txBody>
          <a:bodyPr wrap="square">
            <a:spAutoFit/>
          </a:bodyPr>
          <a:lstStyle/>
          <a:p>
            <a:r>
              <a:rPr lang="en-US" sz="2800" dirty="0" smtClean="0"/>
              <a:t>Newsletter </a:t>
            </a:r>
          </a:p>
        </p:txBody>
      </p:sp>
      <p:pic>
        <p:nvPicPr>
          <p:cNvPr id="13" name="Immagine 10" descr="EGDI Issue-11-10b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6056" y="2060848"/>
            <a:ext cx="3240360" cy="4458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9" descr="January-2014-Issue-13-1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12160" y="2132856"/>
            <a:ext cx="3167362" cy="4365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64870889"/>
      </p:ext>
    </p:extLst>
  </p:cSld>
  <p:clrMapOvr>
    <a:masterClrMapping/>
  </p:clrMapOvr>
  <p:transition advTm="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8" presetClass="entr" presetSubtype="1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3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000"/>
                            </p:stCondLst>
                            <p:childTnLst>
                              <p:par>
                                <p:cTn id="4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0"/>
                            </p:stCondLst>
                            <p:childTnLst>
                              <p:par>
                                <p:cTn id="4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87623" y="341784"/>
            <a:ext cx="6840761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BE" dirty="0" smtClean="0">
                <a:ea typeface="ＭＳ Ｐゴシック" charset="-128"/>
              </a:rPr>
              <a:t>External</a:t>
            </a:r>
            <a:r>
              <a:rPr lang="en-US" dirty="0" smtClean="0"/>
              <a:t> Communication </a:t>
            </a:r>
            <a:endParaRPr lang="fr-BE" dirty="0"/>
          </a:p>
        </p:txBody>
      </p:sp>
      <p:pic>
        <p:nvPicPr>
          <p:cNvPr id="19" name="Picture 6" descr="Brochure 250x180_3 Em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86" y="1916832"/>
            <a:ext cx="9120133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Immagine 4" descr="Brochure 250x180 2014_1-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65104"/>
            <a:ext cx="914400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ttangolo 5"/>
          <p:cNvSpPr/>
          <p:nvPr/>
        </p:nvSpPr>
        <p:spPr>
          <a:xfrm>
            <a:off x="-5493" y="4293096"/>
            <a:ext cx="8172400" cy="5232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5000"/>
                </a:schemeClr>
              </a:gs>
              <a:gs pos="53000">
                <a:srgbClr val="D4DEFF">
                  <a:alpha val="45000"/>
                </a:srgbClr>
              </a:gs>
              <a:gs pos="83000">
                <a:srgbClr val="D4DEFF">
                  <a:alpha val="45000"/>
                </a:srgbClr>
              </a:gs>
              <a:gs pos="100000">
                <a:srgbClr val="96AB94">
                  <a:alpha val="45000"/>
                </a:srgbClr>
              </a:gs>
            </a:gsLst>
            <a:path path="circle">
              <a:fillToRect l="100000" t="100000"/>
            </a:path>
            <a:tileRect/>
          </a:gradFill>
        </p:spPr>
        <p:txBody>
          <a:bodyPr wrap="square">
            <a:spAutoFit/>
          </a:bodyPr>
          <a:lstStyle/>
          <a:p>
            <a:pPr marL="0" lvl="2"/>
            <a:r>
              <a:rPr lang="fr-BE" sz="2800" dirty="0" smtClean="0"/>
              <a:t>Brochures 2014</a:t>
            </a:r>
            <a:endParaRPr lang="fr-BE" dirty="0" smtClean="0">
              <a:ea typeface="ＭＳ Ｐゴシック" charset="-128"/>
            </a:endParaRPr>
          </a:p>
        </p:txBody>
      </p:sp>
      <p:sp>
        <p:nvSpPr>
          <p:cNvPr id="16" name="Rettangolo 5"/>
          <p:cNvSpPr/>
          <p:nvPr/>
        </p:nvSpPr>
        <p:spPr>
          <a:xfrm>
            <a:off x="0" y="1465620"/>
            <a:ext cx="8172400" cy="5232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5000"/>
                </a:schemeClr>
              </a:gs>
              <a:gs pos="53000">
                <a:srgbClr val="D4DEFF">
                  <a:alpha val="45000"/>
                </a:srgbClr>
              </a:gs>
              <a:gs pos="83000">
                <a:srgbClr val="D4DEFF">
                  <a:alpha val="45000"/>
                </a:srgbClr>
              </a:gs>
              <a:gs pos="100000">
                <a:srgbClr val="96AB94">
                  <a:alpha val="45000"/>
                </a:srgbClr>
              </a:gs>
            </a:gsLst>
            <a:path path="circle">
              <a:fillToRect l="100000" t="100000"/>
            </a:path>
            <a:tileRect/>
          </a:gradFill>
        </p:spPr>
        <p:txBody>
          <a:bodyPr wrap="square">
            <a:spAutoFit/>
          </a:bodyPr>
          <a:lstStyle/>
          <a:p>
            <a:pPr marL="0" lvl="2"/>
            <a:r>
              <a:rPr lang="fr-BE" sz="2800" dirty="0" smtClean="0"/>
              <a:t>Brochures 2013</a:t>
            </a:r>
            <a:endParaRPr lang="fr-BE" dirty="0" smtClea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0138130"/>
      </p:ext>
    </p:extLst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3607" y="0"/>
            <a:ext cx="6840761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BE" dirty="0" smtClean="0">
                <a:ea typeface="ＭＳ Ｐゴシック" charset="-128"/>
              </a:rPr>
              <a:t>External</a:t>
            </a:r>
            <a:r>
              <a:rPr lang="en-US" dirty="0" smtClean="0"/>
              <a:t> Communication </a:t>
            </a:r>
            <a:endParaRPr lang="fr-BE" dirty="0"/>
          </a:p>
        </p:txBody>
      </p:sp>
      <p:sp>
        <p:nvSpPr>
          <p:cNvPr id="21" name="Rettangolo 5"/>
          <p:cNvSpPr/>
          <p:nvPr/>
        </p:nvSpPr>
        <p:spPr>
          <a:xfrm>
            <a:off x="5715662" y="1196752"/>
            <a:ext cx="3428338" cy="5232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5000"/>
                </a:schemeClr>
              </a:gs>
              <a:gs pos="53000">
                <a:srgbClr val="D4DEFF">
                  <a:alpha val="45000"/>
                </a:srgbClr>
              </a:gs>
              <a:gs pos="83000">
                <a:srgbClr val="D4DEFF">
                  <a:alpha val="45000"/>
                </a:srgbClr>
              </a:gs>
              <a:gs pos="100000">
                <a:srgbClr val="96AB94">
                  <a:alpha val="45000"/>
                </a:srgbClr>
              </a:gs>
            </a:gsLst>
            <a:path path="circle">
              <a:fillToRect l="100000" t="100000"/>
            </a:path>
            <a:tileRect/>
          </a:gradFill>
        </p:spPr>
        <p:txBody>
          <a:bodyPr wrap="square">
            <a:spAutoFit/>
          </a:bodyPr>
          <a:lstStyle/>
          <a:p>
            <a:pPr marL="0" lvl="2"/>
            <a:r>
              <a:rPr lang="fr-BE" sz="2800" dirty="0"/>
              <a:t>B</a:t>
            </a:r>
            <a:r>
              <a:rPr lang="fr-BE" sz="2800" dirty="0" smtClean="0"/>
              <a:t>anner</a:t>
            </a:r>
            <a:endParaRPr lang="fr-BE" dirty="0" smtClean="0">
              <a:ea typeface="ＭＳ Ｐゴシック" charset="-128"/>
            </a:endParaRPr>
          </a:p>
        </p:txBody>
      </p:sp>
      <p:sp>
        <p:nvSpPr>
          <p:cNvPr id="17" name="Rettangolo 5"/>
          <p:cNvSpPr/>
          <p:nvPr/>
        </p:nvSpPr>
        <p:spPr>
          <a:xfrm>
            <a:off x="0" y="1196752"/>
            <a:ext cx="7703840" cy="5232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5000"/>
                </a:schemeClr>
              </a:gs>
              <a:gs pos="53000">
                <a:srgbClr val="D4DEFF">
                  <a:alpha val="45000"/>
                </a:srgbClr>
              </a:gs>
              <a:gs pos="83000">
                <a:srgbClr val="D4DEFF">
                  <a:alpha val="45000"/>
                </a:srgbClr>
              </a:gs>
              <a:gs pos="100000">
                <a:srgbClr val="96AB94">
                  <a:alpha val="45000"/>
                </a:srgbClr>
              </a:gs>
            </a:gsLst>
            <a:path path="circle">
              <a:fillToRect l="100000" t="100000"/>
            </a:path>
            <a:tileRect/>
          </a:gradFill>
        </p:spPr>
        <p:txBody>
          <a:bodyPr wrap="square">
            <a:spAutoFit/>
          </a:bodyPr>
          <a:lstStyle/>
          <a:p>
            <a:pPr marL="0" lvl="2"/>
            <a:r>
              <a:rPr lang="fr-BE" sz="2800" dirty="0" smtClean="0"/>
              <a:t>Website</a:t>
            </a:r>
            <a:endParaRPr lang="fr-BE" dirty="0" smtClean="0">
              <a:ea typeface="ＭＳ Ｐゴシック" charset="-128"/>
            </a:endParaRPr>
          </a:p>
        </p:txBody>
      </p:sp>
      <p:pic>
        <p:nvPicPr>
          <p:cNvPr id="11" name="Immagine 2" descr="Home page EGDI.jpg"/>
          <p:cNvPicPr>
            <a:picLocks noChangeAspect="1"/>
          </p:cNvPicPr>
          <p:nvPr/>
        </p:nvPicPr>
        <p:blipFill rotWithShape="1">
          <a:blip r:embed="rId2" cstate="print"/>
          <a:srcRect l="16165" r="14403"/>
          <a:stretch/>
        </p:blipFill>
        <p:spPr bwMode="auto">
          <a:xfrm>
            <a:off x="0" y="1844824"/>
            <a:ext cx="5695449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2" descr="Banner-830x20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1813038"/>
            <a:ext cx="2067935" cy="5013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69205310"/>
      </p:ext>
    </p:extLst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P1240801.JPG"/>
          <p:cNvPicPr>
            <a:picLocks noChangeAspect="1"/>
          </p:cNvPicPr>
          <p:nvPr/>
        </p:nvPicPr>
        <p:blipFill>
          <a:blip r:embed="rId2" cstate="print"/>
          <a:srcRect t="29280" r="28881" b="37400"/>
          <a:stretch>
            <a:fillRect/>
          </a:stretch>
        </p:blipFill>
        <p:spPr>
          <a:xfrm>
            <a:off x="0" y="0"/>
            <a:ext cx="9144000" cy="3212976"/>
          </a:xfrm>
          <a:prstGeom prst="rect">
            <a:avLst/>
          </a:prstGeo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827584" y="2852936"/>
            <a:ext cx="7740352" cy="936104"/>
          </a:xfrm>
          <a:noFill/>
          <a:ln>
            <a:noFill/>
          </a:ln>
        </p:spPr>
        <p:txBody>
          <a:bodyPr anchor="t">
            <a:noAutofit/>
          </a:bodyPr>
          <a:lstStyle/>
          <a:p>
            <a:pPr lvl="0"/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altLang="nl-NL" sz="40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charset="0"/>
                <a:cs typeface="Arial" charset="0"/>
              </a:rPr>
              <a:t>Geological </a:t>
            </a:r>
            <a:r>
              <a:rPr lang="en-GB" altLang="nl-NL" sz="32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charset="0"/>
                <a:cs typeface="Arial" charset="0"/>
              </a:rPr>
              <a:t>Information</a:t>
            </a:r>
            <a:r>
              <a:rPr lang="en-GB" altLang="nl-NL" sz="40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charset="0"/>
                <a:cs typeface="Arial" charset="0"/>
              </a:rPr>
              <a:t> for ... </a:t>
            </a:r>
            <a:r>
              <a:rPr lang="it-IT" altLang="nl-NL" sz="40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charset="0"/>
                <a:cs typeface="Arial" charset="0"/>
              </a:rPr>
              <a:t/>
            </a:r>
            <a:br>
              <a:rPr lang="it-IT" altLang="nl-NL" sz="40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charset="0"/>
                <a:cs typeface="Arial" charset="0"/>
              </a:rPr>
            </a:br>
            <a:endParaRPr lang="it-IT" altLang="nl-NL" sz="4000" dirty="0" smtClean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charset="0"/>
              <a:cs typeface="Arial" charset="0"/>
            </a:endParaRPr>
          </a:p>
        </p:txBody>
      </p:sp>
      <p:sp>
        <p:nvSpPr>
          <p:cNvPr id="8" name="Rectangle 2"/>
          <p:cNvSpPr txBox="1">
            <a:spLocks/>
          </p:cNvSpPr>
          <p:nvPr/>
        </p:nvSpPr>
        <p:spPr bwMode="auto">
          <a:xfrm>
            <a:off x="467544" y="2708920"/>
            <a:ext cx="77724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n-GB" altLang="nl-NL" sz="4000" dirty="0" smtClean="0">
                <a:solidFill>
                  <a:srgbClr val="92D05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charset="0"/>
                <a:ea typeface="ＭＳ Ｐゴシック" charset="0"/>
                <a:cs typeface="Arial" charset="0"/>
              </a:rPr>
              <a:t>EUROPE needs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nl-NL" sz="2000" b="1" dirty="0">
              <a:solidFill>
                <a:srgbClr val="00B050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nl-NL" sz="2000" b="1" dirty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pic>
        <p:nvPicPr>
          <p:cNvPr id="11" name="Immagine 10" descr="DSC_0342.JPG"/>
          <p:cNvPicPr>
            <a:picLocks noChangeAspect="1"/>
          </p:cNvPicPr>
          <p:nvPr/>
        </p:nvPicPr>
        <p:blipFill>
          <a:blip r:embed="rId3" cstate="print"/>
          <a:srcRect l="4807" t="37265" r="56236" b="52617"/>
          <a:stretch>
            <a:fillRect/>
          </a:stretch>
        </p:blipFill>
        <p:spPr>
          <a:xfrm>
            <a:off x="0" y="3212975"/>
            <a:ext cx="9144000" cy="3645025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0" y="2780928"/>
            <a:ext cx="9144000" cy="461665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>
                    <a:lumMod val="75000"/>
                  </a:schemeClr>
                </a:solidFill>
              </a:rPr>
              <a:t>ENERGY  </a:t>
            </a:r>
            <a:endParaRPr lang="it-IT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>
                    <a:lumMod val="75000"/>
                  </a:schemeClr>
                </a:solidFill>
              </a:rPr>
              <a:t>FOOD  </a:t>
            </a:r>
            <a:endParaRPr lang="it-IT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  <p:bldP spid="8" grpId="0"/>
      <p:bldP spid="16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3607" y="0"/>
            <a:ext cx="6840761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BE" dirty="0" smtClean="0">
                <a:ea typeface="ＭＳ Ｐゴシック" charset="-128"/>
              </a:rPr>
              <a:t>External</a:t>
            </a:r>
            <a:r>
              <a:rPr lang="en-US" dirty="0" smtClean="0"/>
              <a:t> Communication </a:t>
            </a:r>
            <a:endParaRPr lang="fr-BE" dirty="0"/>
          </a:p>
        </p:txBody>
      </p:sp>
      <p:sp>
        <p:nvSpPr>
          <p:cNvPr id="15" name="Rettangolo 5"/>
          <p:cNvSpPr/>
          <p:nvPr/>
        </p:nvSpPr>
        <p:spPr>
          <a:xfrm>
            <a:off x="0" y="1321604"/>
            <a:ext cx="9144000" cy="5232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5000"/>
                </a:schemeClr>
              </a:gs>
              <a:gs pos="53000">
                <a:srgbClr val="D4DEFF">
                  <a:alpha val="45000"/>
                </a:srgbClr>
              </a:gs>
              <a:gs pos="83000">
                <a:srgbClr val="D4DEFF">
                  <a:alpha val="45000"/>
                </a:srgbClr>
              </a:gs>
              <a:gs pos="100000">
                <a:srgbClr val="96AB94">
                  <a:alpha val="45000"/>
                </a:srgbClr>
              </a:gs>
            </a:gsLst>
            <a:path path="circle">
              <a:fillToRect l="100000" t="100000"/>
            </a:path>
            <a:tileRect/>
          </a:gradFill>
        </p:spPr>
        <p:txBody>
          <a:bodyPr wrap="square">
            <a:spAutoFit/>
          </a:bodyPr>
          <a:lstStyle/>
          <a:p>
            <a:pPr marL="0" lvl="2"/>
            <a:r>
              <a:rPr lang="fr-BE" sz="2800" dirty="0" smtClean="0"/>
              <a:t>Events</a:t>
            </a:r>
            <a:endParaRPr lang="fr-BE" dirty="0" smtClean="0">
              <a:ea typeface="ＭＳ Ｐゴシック" charset="-128"/>
            </a:endParaRPr>
          </a:p>
        </p:txBody>
      </p:sp>
      <p:pic>
        <p:nvPicPr>
          <p:cNvPr id="10" name="Immagine 2" descr="EGS at GEO X.jpg"/>
          <p:cNvPicPr>
            <a:picLocks noChangeAspect="1"/>
          </p:cNvPicPr>
          <p:nvPr/>
        </p:nvPicPr>
        <p:blipFill rotWithShape="1">
          <a:blip r:embed="rId2" cstate="print"/>
          <a:srcRect l="1943" t="7006" b="23371"/>
          <a:stretch/>
        </p:blipFill>
        <p:spPr bwMode="auto">
          <a:xfrm>
            <a:off x="0" y="1916832"/>
            <a:ext cx="9144000" cy="425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2" descr="booth EGU.jpg"/>
          <p:cNvPicPr>
            <a:picLocks noChangeAspect="1"/>
          </p:cNvPicPr>
          <p:nvPr/>
        </p:nvPicPr>
        <p:blipFill rotWithShape="1">
          <a:blip r:embed="rId3" cstate="print"/>
          <a:srcRect t="6638" r="11041" b="3437"/>
          <a:stretch/>
        </p:blipFill>
        <p:spPr bwMode="auto">
          <a:xfrm>
            <a:off x="36512" y="1844824"/>
            <a:ext cx="9144000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34102207"/>
      </p:ext>
    </p:extLst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Immagine 3" descr="GADGET 6224-aperto_4.jpg"/>
          <p:cNvPicPr>
            <a:picLocks noChangeAspect="1"/>
          </p:cNvPicPr>
          <p:nvPr/>
        </p:nvPicPr>
        <p:blipFill rotWithShape="1">
          <a:blip r:embed="rId2" cstate="print"/>
          <a:srcRect l="4021" t="7631" r="2423" b="13003"/>
          <a:stretch/>
        </p:blipFill>
        <p:spPr bwMode="auto">
          <a:xfrm>
            <a:off x="-53943" y="2132856"/>
            <a:ext cx="9197943" cy="3909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5"/>
          <p:cNvSpPr/>
          <p:nvPr/>
        </p:nvSpPr>
        <p:spPr>
          <a:xfrm>
            <a:off x="0" y="1484784"/>
            <a:ext cx="8172400" cy="5232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5000"/>
                </a:schemeClr>
              </a:gs>
              <a:gs pos="53000">
                <a:srgbClr val="D4DEFF">
                  <a:alpha val="45000"/>
                </a:srgbClr>
              </a:gs>
              <a:gs pos="83000">
                <a:srgbClr val="D4DEFF">
                  <a:alpha val="45000"/>
                </a:srgbClr>
              </a:gs>
              <a:gs pos="100000">
                <a:srgbClr val="96AB94">
                  <a:alpha val="45000"/>
                </a:srgbClr>
              </a:gs>
            </a:gsLst>
            <a:path path="circle">
              <a:fillToRect l="100000" t="100000"/>
            </a:path>
            <a:tileRect/>
          </a:gradFill>
        </p:spPr>
        <p:txBody>
          <a:bodyPr wrap="square">
            <a:spAutoFit/>
          </a:bodyPr>
          <a:lstStyle/>
          <a:p>
            <a:pPr marL="0" lvl="2"/>
            <a:r>
              <a:rPr lang="fr-BE" sz="2800" dirty="0" smtClean="0"/>
              <a:t>Gadgets</a:t>
            </a:r>
            <a:endParaRPr lang="fr-BE" dirty="0" smtClean="0">
              <a:ea typeface="ＭＳ Ｐゴシック" charset="-128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115616" y="0"/>
            <a:ext cx="6840761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BE" dirty="0" smtClean="0">
                <a:ea typeface="ＭＳ Ｐゴシック" charset="-128"/>
              </a:rPr>
              <a:t>External</a:t>
            </a:r>
            <a:r>
              <a:rPr lang="en-US" dirty="0" smtClean="0"/>
              <a:t> Communication </a:t>
            </a:r>
            <a:endParaRPr lang="fr-BE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9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5" descr="764px-Europe_satellite_orthographi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08112"/>
            <a:ext cx="9144000" cy="5877272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67544" y="2276872"/>
            <a:ext cx="8172400" cy="2952328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</a:rPr>
              <a:t>EGDI will provide a sustainable platform and stimulate cross-topic collaboration encouraging expert groups to engage with other research disciplines and the public</a:t>
            </a:r>
          </a:p>
        </p:txBody>
      </p:sp>
    </p:spTree>
  </p:cSld>
  <p:clrMapOvr>
    <a:masterClrMapping/>
  </p:clrMapOvr>
  <p:transition advClick="0" advTm="2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3294112"/>
            <a:ext cx="8218487" cy="1143000"/>
          </a:xfrm>
        </p:spPr>
        <p:txBody>
          <a:bodyPr>
            <a:noAutofit/>
          </a:bodyPr>
          <a:lstStyle/>
          <a:p>
            <a:r>
              <a:rPr lang="it-IT" sz="3600" dirty="0" smtClean="0">
                <a:solidFill>
                  <a:srgbClr val="002060"/>
                </a:solidFill>
                <a:effectLst/>
              </a:rPr>
              <a:t>EuroGeoSurveys </a:t>
            </a:r>
            <a:r>
              <a:rPr lang="it-IT" sz="2800" dirty="0" smtClean="0">
                <a:solidFill>
                  <a:srgbClr val="002060"/>
                </a:solidFill>
                <a:effectLst/>
              </a:rPr>
              <a:t>is glad to invite you to</a:t>
            </a:r>
            <a:r>
              <a:rPr lang="fr-FR" sz="2800" dirty="0" smtClean="0">
                <a:solidFill>
                  <a:srgbClr val="002060"/>
                </a:solidFill>
                <a:effectLst/>
              </a:rPr>
              <a:t> </a:t>
            </a:r>
            <a:br>
              <a:rPr lang="fr-FR" sz="2800" dirty="0" smtClean="0">
                <a:solidFill>
                  <a:srgbClr val="002060"/>
                </a:solidFill>
                <a:effectLst/>
              </a:rPr>
            </a:br>
            <a:r>
              <a:rPr lang="fr-FR" sz="3600" dirty="0" smtClean="0">
                <a:solidFill>
                  <a:srgbClr val="002060"/>
                </a:solidFill>
                <a:effectLst/>
              </a:rPr>
              <a:t>EGDI Scope final </a:t>
            </a:r>
            <a:r>
              <a:rPr lang="fr-FR" sz="3600" dirty="0" err="1" smtClean="0">
                <a:solidFill>
                  <a:srgbClr val="002060"/>
                </a:solidFill>
                <a:effectLst/>
              </a:rPr>
              <a:t>event</a:t>
            </a:r>
            <a:endParaRPr lang="fr-BE" sz="2800" dirty="0">
              <a:solidFill>
                <a:srgbClr val="002060"/>
              </a:solidFill>
              <a:effectLst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0" y="4518248"/>
            <a:ext cx="9144000" cy="2151112"/>
          </a:xfrm>
          <a:prstGeom prst="rect">
            <a:avLst/>
          </a:prstGeom>
          <a:noFill/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Euphemia" pitchFamily="34" charset="0"/>
              </a:rPr>
              <a:t>BRUSSELS</a:t>
            </a:r>
            <a:endParaRPr lang="fr-FR" sz="2800" b="1" dirty="0" smtClean="0">
              <a:solidFill>
                <a:srgbClr val="002060"/>
              </a:solidFill>
              <a:latin typeface="Euphemia" pitchFamily="34" charset="0"/>
            </a:endParaRPr>
          </a:p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Euphemia" pitchFamily="34" charset="0"/>
              </a:rPr>
              <a:t>20 MAY 2014 </a:t>
            </a:r>
            <a:r>
              <a:rPr lang="fr-FR" sz="2800" b="1" dirty="0" err="1" smtClean="0">
                <a:solidFill>
                  <a:srgbClr val="002060"/>
                </a:solidFill>
                <a:latin typeface="Euphemia" pitchFamily="34" charset="0"/>
              </a:rPr>
              <a:t>at</a:t>
            </a:r>
            <a:r>
              <a:rPr lang="fr-FR" sz="3600" b="1" dirty="0" smtClean="0">
                <a:solidFill>
                  <a:srgbClr val="002060"/>
                </a:solidFill>
                <a:latin typeface="Euphemia" pitchFamily="34" charset="0"/>
              </a:rPr>
              <a:t> 17.00</a:t>
            </a:r>
          </a:p>
          <a:p>
            <a:pPr algn="ctr"/>
            <a:r>
              <a:rPr lang="fr-FR" sz="2400" b="1" dirty="0" smtClean="0">
                <a:solidFill>
                  <a:srgbClr val="002060"/>
                </a:solidFill>
                <a:latin typeface="Euphemia" pitchFamily="34" charset="0"/>
              </a:rPr>
              <a:t>Palais des Académies, Rue Ducale 1 </a:t>
            </a:r>
          </a:p>
          <a:p>
            <a:pPr algn="ctr"/>
            <a:endParaRPr kumimoji="0" lang="fr-B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67544" y="827420"/>
            <a:ext cx="4647440" cy="2169532"/>
            <a:chOff x="467544" y="548680"/>
            <a:chExt cx="4647440" cy="2169532"/>
          </a:xfrm>
        </p:grpSpPr>
        <p:pic>
          <p:nvPicPr>
            <p:cNvPr id="4" name="Picture 24" descr="EGDI-logo final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2292" y="548680"/>
              <a:ext cx="4552692" cy="1802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467544" y="2348880"/>
              <a:ext cx="4536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 smtClean="0">
                  <a:solidFill>
                    <a:srgbClr val="002060"/>
                  </a:solidFill>
                  <a:latin typeface="Euphemia" pitchFamily="34" charset="0"/>
                </a:rPr>
                <a:t>EGDI-SCOPE.EU</a:t>
              </a:r>
              <a:endParaRPr lang="fr-BE" b="1" dirty="0">
                <a:solidFill>
                  <a:srgbClr val="002060"/>
                </a:solidFill>
                <a:latin typeface="Euphemia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64088" y="971436"/>
            <a:ext cx="3240360" cy="2025516"/>
            <a:chOff x="5364088" y="692696"/>
            <a:chExt cx="3240360" cy="2025516"/>
          </a:xfrm>
        </p:grpSpPr>
        <p:pic>
          <p:nvPicPr>
            <p:cNvPr id="6" name="Picture 5" descr="EGS log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80112" y="692696"/>
              <a:ext cx="2808313" cy="166348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364088" y="2348880"/>
              <a:ext cx="3240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 smtClean="0">
                  <a:solidFill>
                    <a:srgbClr val="002060"/>
                  </a:solidFill>
                  <a:latin typeface="Euphemia" pitchFamily="34" charset="0"/>
                </a:rPr>
                <a:t>EUROGEOSURVEYS.ORG</a:t>
              </a:r>
              <a:endParaRPr lang="fr-BE" b="1" dirty="0">
                <a:solidFill>
                  <a:srgbClr val="002060"/>
                </a:solidFill>
                <a:latin typeface="Euphemia" pitchFamily="34" charset="0"/>
              </a:endParaRPr>
            </a:p>
          </p:txBody>
        </p:sp>
      </p:grpSp>
    </p:spTree>
  </p:cSld>
  <p:clrMapOvr>
    <a:masterClrMapping/>
  </p:clrMapOvr>
  <p:transition advClick="0" advTm="25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054.jpg"/>
          <p:cNvPicPr>
            <a:picLocks noChangeAspect="1"/>
          </p:cNvPicPr>
          <p:nvPr/>
        </p:nvPicPr>
        <p:blipFill>
          <a:blip r:embed="rId2" cstate="print"/>
          <a:srcRect l="24444" t="16376" b="40418"/>
          <a:stretch>
            <a:fillRect/>
          </a:stretch>
        </p:blipFill>
        <p:spPr>
          <a:xfrm>
            <a:off x="0" y="3501008"/>
            <a:ext cx="9180512" cy="3429000"/>
          </a:xfrm>
          <a:prstGeom prst="rect">
            <a:avLst/>
          </a:prstGeom>
        </p:spPr>
      </p:pic>
      <p:pic>
        <p:nvPicPr>
          <p:cNvPr id="13" name="Immagine 12" descr="Aggregates_3.jpg"/>
          <p:cNvPicPr>
            <a:picLocks noChangeAspect="1"/>
          </p:cNvPicPr>
          <p:nvPr/>
        </p:nvPicPr>
        <p:blipFill>
          <a:blip r:embed="rId3" cstate="print"/>
          <a:srcRect t="27080" r="6965" b="20796"/>
          <a:stretch>
            <a:fillRect/>
          </a:stretch>
        </p:blipFill>
        <p:spPr>
          <a:xfrm>
            <a:off x="0" y="-27384"/>
            <a:ext cx="9180512" cy="3429000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0" y="6495727"/>
            <a:ext cx="9180512" cy="461665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>
                    <a:lumMod val="75000"/>
                  </a:schemeClr>
                </a:solidFill>
              </a:rPr>
              <a:t>WATER  </a:t>
            </a:r>
            <a:endParaRPr lang="it-IT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0" y="3039343"/>
            <a:ext cx="9180512" cy="461665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>
                    <a:lumMod val="75000"/>
                  </a:schemeClr>
                </a:solidFill>
              </a:rPr>
              <a:t>NATURAL RESOURCES   </a:t>
            </a:r>
            <a:endParaRPr lang="it-IT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764px-Europe_satellite_orthograph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  <p:sp>
        <p:nvSpPr>
          <p:cNvPr id="21" name="Title 2"/>
          <p:cNvSpPr txBox="1">
            <a:spLocks/>
          </p:cNvSpPr>
          <p:nvPr/>
        </p:nvSpPr>
        <p:spPr>
          <a:xfrm>
            <a:off x="0" y="3969168"/>
            <a:ext cx="8640000" cy="972000"/>
          </a:xfrm>
          <a:prstGeom prst="rect">
            <a:avLst/>
          </a:prstGeom>
          <a:gradFill flip="none" rotWithShape="1">
            <a:gsLst>
              <a:gs pos="2900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b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rgbClr val="92D05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marL="285750" indent="-285750" algn="l">
              <a:buClr>
                <a:srgbClr val="A0DF1A"/>
              </a:buClr>
              <a:defRPr/>
            </a:pPr>
            <a:endParaRPr lang="en-GB" altLang="nl-NL" sz="2700" b="0" dirty="0" smtClean="0">
              <a:solidFill>
                <a:srgbClr val="A0DF1A"/>
              </a:solidFill>
              <a:effectLst/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285750" indent="-285750" algn="l">
              <a:buClr>
                <a:srgbClr val="A0DF1A"/>
              </a:buClr>
              <a:buFont typeface="Wingdings" pitchFamily="2" charset="2"/>
              <a:buChar char="§"/>
              <a:defRPr/>
            </a:pPr>
            <a:r>
              <a:rPr lang="en-GB" altLang="nl-NL" sz="2700" b="0" dirty="0" smtClean="0"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  <a:cs typeface="Arial" charset="0"/>
              </a:rPr>
              <a:t>A support  for international stakeholders from policy, industry and research</a:t>
            </a:r>
          </a:p>
        </p:txBody>
      </p:sp>
      <p:sp>
        <p:nvSpPr>
          <p:cNvPr id="22" name="Rectangle 2"/>
          <p:cNvSpPr txBox="1">
            <a:spLocks/>
          </p:cNvSpPr>
          <p:nvPr/>
        </p:nvSpPr>
        <p:spPr bwMode="auto">
          <a:xfrm>
            <a:off x="1691680" y="2852936"/>
            <a:ext cx="6192688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n-GB" altLang="nl-NL" sz="8800" dirty="0" smtClean="0">
                <a:solidFill>
                  <a:srgbClr val="92D05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charset="0"/>
                <a:ea typeface="ＭＳ Ｐゴシック" charset="0"/>
                <a:cs typeface="Arial" charset="0"/>
              </a:rPr>
              <a:t>EGDI is ...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nl-NL" sz="2000" b="1" dirty="0">
              <a:solidFill>
                <a:srgbClr val="00B050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nl-NL" sz="2000" b="1" dirty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0" y="5337320"/>
            <a:ext cx="8640000" cy="972000"/>
          </a:xfrm>
          <a:prstGeom prst="rect">
            <a:avLst/>
          </a:prstGeom>
          <a:gradFill flip="none" rotWithShape="1">
            <a:gsLst>
              <a:gs pos="2900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rgbClr val="92D05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marL="285750" indent="-285750" algn="l">
              <a:buClr>
                <a:srgbClr val="A0DF1A"/>
              </a:buClr>
              <a:buFont typeface="Wingdings" pitchFamily="2" charset="2"/>
              <a:buChar char="§"/>
              <a:defRPr/>
            </a:pPr>
            <a:endParaRPr lang="en-GB" altLang="nl-NL" sz="2700" b="0" dirty="0" smtClean="0"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285750" indent="-285750" algn="l">
              <a:buClr>
                <a:srgbClr val="A0DF1A"/>
              </a:buClr>
              <a:buFont typeface="Wingdings" pitchFamily="2" charset="2"/>
              <a:buChar char="§"/>
              <a:defRPr/>
            </a:pPr>
            <a:r>
              <a:rPr lang="en-GB" altLang="nl-NL" sz="2700" b="0" dirty="0" smtClean="0"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  <a:cs typeface="Arial" charset="0"/>
              </a:rPr>
              <a:t>A continuous access to interoperable and harmonized data</a:t>
            </a:r>
          </a:p>
          <a:p>
            <a:pPr marL="285750" indent="-285750" algn="l">
              <a:buClr>
                <a:srgbClr val="A0DF1A"/>
              </a:buClr>
              <a:buFont typeface="Wingdings" pitchFamily="2" charset="2"/>
              <a:buChar char="§"/>
              <a:defRPr/>
            </a:pPr>
            <a:endParaRPr lang="en-GB" altLang="nl-NL" sz="2700" b="0" dirty="0" smtClean="0">
              <a:solidFill>
                <a:srgbClr val="A0DF1A"/>
              </a:solidFill>
              <a:effectLst/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0" y="1304872"/>
            <a:ext cx="8640000" cy="972000"/>
          </a:xfrm>
          <a:prstGeom prst="rect">
            <a:avLst/>
          </a:prstGeom>
          <a:gradFill flip="none" rotWithShape="1">
            <a:gsLst>
              <a:gs pos="12000">
                <a:schemeClr val="bg1">
                  <a:alpha val="38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t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rgbClr val="92D05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marL="285750" indent="-285750" algn="l">
              <a:buClr>
                <a:srgbClr val="A0DF1A"/>
              </a:buClr>
              <a:buFont typeface="Wingdings" pitchFamily="2" charset="2"/>
              <a:buChar char="§"/>
              <a:defRPr/>
            </a:pPr>
            <a:r>
              <a:rPr lang="en-GB" altLang="nl-NL" sz="2700" b="0" dirty="0" smtClean="0"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  <a:cs typeface="Arial" charset="0"/>
              </a:rPr>
              <a:t>A e-Infrastructure for geological information at </a:t>
            </a:r>
          </a:p>
          <a:p>
            <a:pPr marL="285750" indent="-20638" algn="l">
              <a:buClr>
                <a:srgbClr val="A0DF1A"/>
              </a:buClr>
              <a:defRPr/>
            </a:pPr>
            <a:r>
              <a:rPr lang="en-GB" altLang="nl-NL" sz="2700" b="0" dirty="0" smtClean="0"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  <a:cs typeface="Arial" charset="0"/>
              </a:rPr>
              <a:t>EU-level</a:t>
            </a:r>
          </a:p>
          <a:p>
            <a:pPr marL="285750" indent="-285750" algn="l">
              <a:buClr>
                <a:srgbClr val="A0DF1A"/>
              </a:buClr>
              <a:buFont typeface="Wingdings" pitchFamily="2" charset="2"/>
              <a:buChar char="§"/>
              <a:defRPr/>
            </a:pPr>
            <a:endParaRPr lang="en-GB" altLang="nl-NL" sz="2700" b="0" dirty="0" smtClean="0">
              <a:solidFill>
                <a:srgbClr val="A0DF1A"/>
              </a:solidFill>
              <a:effectLst/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0" y="2529008"/>
            <a:ext cx="8640000" cy="972000"/>
          </a:xfrm>
          <a:prstGeom prst="rect">
            <a:avLst/>
          </a:prstGeom>
          <a:gradFill flip="none" rotWithShape="1">
            <a:gsLst>
              <a:gs pos="1400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b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rgbClr val="92D05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marL="285750" indent="-285750" algn="l">
              <a:buClr>
                <a:srgbClr val="A0DF1A"/>
              </a:buClr>
              <a:defRPr/>
            </a:pPr>
            <a:endParaRPr lang="en-GB" altLang="nl-NL" sz="2700" b="0" dirty="0" smtClean="0"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285750" indent="-285750" algn="l">
              <a:buClr>
                <a:srgbClr val="A0DF1A"/>
              </a:buClr>
              <a:buFont typeface="Wingdings" pitchFamily="2" charset="2"/>
              <a:buChar char="§"/>
              <a:defRPr/>
            </a:pPr>
            <a:r>
              <a:rPr lang="en-GB" altLang="nl-NL" sz="2700" b="0" dirty="0" smtClean="0"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  <a:cs typeface="Arial" charset="0"/>
              </a:rPr>
              <a:t>A collaboration of national Geological Surveys in Europe</a:t>
            </a:r>
            <a:endParaRPr lang="en-GB" altLang="nl-NL" sz="2700" b="0" dirty="0"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7458547"/>
      </p:ext>
    </p:extLst>
  </p:cSld>
  <p:clrMapOvr>
    <a:masterClrMapping/>
  </p:clrMapOvr>
  <p:transition advClick="0" advTm="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4303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7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7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7" presetClass="entr" presetSubtype="8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7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500"/>
                            </p:stCondLst>
                            <p:childTnLst>
                              <p:par>
                                <p:cTn id="45" presetID="7" presetClass="entr" presetSubtype="8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7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allAtOnce" animBg="1"/>
      <p:bldP spid="22" grpId="0" build="allAtOnce"/>
      <p:bldP spid="6" grpId="0" uiExpand="1" build="allAtOnce" animBg="1"/>
      <p:bldP spid="7" grpId="0" uiExpand="1" build="allAtOnce" animBg="1"/>
      <p:bldP spid="8" grpId="0" uiExpand="1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 bwMode="auto">
          <a:xfrm>
            <a:off x="251520" y="1988840"/>
            <a:ext cx="8640960" cy="3888432"/>
          </a:xfrm>
          <a:prstGeom prst="ellipse">
            <a:avLst/>
          </a:prstGeom>
          <a:solidFill>
            <a:srgbClr val="92D050">
              <a:alpha val="40000"/>
            </a:srgbClr>
          </a:solidFill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3895056" y="2996927"/>
            <a:ext cx="1795462" cy="18002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7" name="Picture 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3656" y="2185987"/>
            <a:ext cx="1322387" cy="90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4" descr="https://encrypted-tbn1.gstatic.com/images?q=tbn:ANd9GcQqHfmHftLY0f8Q6NqgeisyzFAPGiFfJtMElM6h9h27sBGEBsV1t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2843" y="2203449"/>
            <a:ext cx="1298575" cy="885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 bwMode="auto">
          <a:xfrm>
            <a:off x="434306" y="5103812"/>
            <a:ext cx="3311525" cy="50323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b="1" dirty="0">
                <a:solidFill>
                  <a:srgbClr val="7030A0"/>
                </a:solidFill>
              </a:rPr>
              <a:t>In-situ, ‘raw’ data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780381" y="3806824"/>
            <a:ext cx="2576512" cy="5635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b="1" dirty="0">
                <a:solidFill>
                  <a:srgbClr val="7030A0"/>
                </a:solidFill>
              </a:rPr>
              <a:t>Information products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1169318" y="2371724"/>
            <a:ext cx="1841500" cy="571500"/>
          </a:xfrm>
          <a:prstGeom prst="ellipse">
            <a:avLst/>
          </a:prstGeom>
          <a:solidFill>
            <a:srgbClr val="99FF99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tx1"/>
                </a:solidFill>
              </a:rPr>
              <a:t>End users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577181" y="4454524"/>
            <a:ext cx="3009900" cy="5524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b="1" dirty="0">
                <a:solidFill>
                  <a:srgbClr val="7030A0"/>
                </a:solidFill>
              </a:rPr>
              <a:t>Data, maps, models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1085181" y="3159124"/>
            <a:ext cx="1966912" cy="557213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b="1" dirty="0">
                <a:solidFill>
                  <a:srgbClr val="7030A0"/>
                </a:solidFill>
              </a:rPr>
              <a:t>Services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5820693" y="4454524"/>
            <a:ext cx="3008313" cy="5524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b="1" dirty="0">
                <a:solidFill>
                  <a:srgbClr val="7030A0"/>
                </a:solidFill>
              </a:rPr>
              <a:t>Interoperable/ harmonized data, maps, models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6025481" y="3806824"/>
            <a:ext cx="2578100" cy="5635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b="1" dirty="0">
                <a:solidFill>
                  <a:srgbClr val="7030A0"/>
                </a:solidFill>
              </a:rPr>
              <a:t>Information products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6374731" y="3159124"/>
            <a:ext cx="1966912" cy="557213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b="1" dirty="0">
                <a:solidFill>
                  <a:srgbClr val="7030A0"/>
                </a:solidFill>
              </a:rPr>
              <a:t>Services</a:t>
            </a:r>
          </a:p>
        </p:txBody>
      </p:sp>
      <p:sp>
        <p:nvSpPr>
          <p:cNvPr id="18" name="Title 2"/>
          <p:cNvSpPr txBox="1">
            <a:spLocks/>
          </p:cNvSpPr>
          <p:nvPr/>
        </p:nvSpPr>
        <p:spPr bwMode="auto">
          <a:xfrm>
            <a:off x="5868145" y="5654677"/>
            <a:ext cx="3024336" cy="510627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rgbClr val="92D05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>
              <a:defRPr/>
            </a:pPr>
            <a:r>
              <a:rPr lang="en-GB" sz="1800" i="1" dirty="0" smtClean="0">
                <a:solidFill>
                  <a:schemeClr val="tx1"/>
                </a:solidFill>
              </a:rPr>
              <a:t>EU-level</a:t>
            </a:r>
            <a:endParaRPr lang="en-GB" sz="1800" i="1" dirty="0">
              <a:solidFill>
                <a:schemeClr val="tx1"/>
              </a:solidFill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 bwMode="auto">
          <a:xfrm>
            <a:off x="395536" y="5609185"/>
            <a:ext cx="3312367" cy="510627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rgbClr val="92D05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>
              <a:defRPr/>
            </a:pPr>
            <a:r>
              <a:rPr lang="en-GB" sz="1800" i="1" dirty="0" smtClean="0">
                <a:solidFill>
                  <a:schemeClr val="tx1"/>
                </a:solidFill>
              </a:rPr>
              <a:t>Country level</a:t>
            </a:r>
            <a:endParaRPr lang="en-GB" sz="1800" i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6374731" y="2351087"/>
            <a:ext cx="1841500" cy="571500"/>
          </a:xfrm>
          <a:prstGeom prst="ellipse">
            <a:avLst/>
          </a:prstGeom>
          <a:solidFill>
            <a:srgbClr val="99FF99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tx1"/>
                </a:solidFill>
              </a:rPr>
              <a:t>End users</a:t>
            </a:r>
          </a:p>
        </p:txBody>
      </p:sp>
      <p:sp>
        <p:nvSpPr>
          <p:cNvPr id="21" name="Title 2"/>
          <p:cNvSpPr txBox="1">
            <a:spLocks/>
          </p:cNvSpPr>
          <p:nvPr/>
        </p:nvSpPr>
        <p:spPr>
          <a:xfrm>
            <a:off x="1179751" y="3107870"/>
            <a:ext cx="7964249" cy="1185226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rgbClr val="92D05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92D050"/>
                </a:solidFill>
                <a:latin typeface="Lucida Sans Unicode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marL="285750" indent="-285750" algn="l">
              <a:lnSpc>
                <a:spcPct val="150000"/>
              </a:lnSpc>
              <a:defRPr/>
            </a:pPr>
            <a:r>
              <a:rPr lang="en-GB" altLang="nl-NL" sz="2400" b="0" dirty="0">
                <a:solidFill>
                  <a:schemeClr val="accent4">
                    <a:lumMod val="75000"/>
                  </a:schemeClr>
                </a:solidFill>
                <a:effectLst/>
                <a:latin typeface="Arial" charset="0"/>
                <a:ea typeface="ＭＳ Ｐゴシック" pitchFamily="34" charset="-128"/>
                <a:cs typeface="Arial" charset="0"/>
              </a:rPr>
              <a:t>E</a:t>
            </a:r>
            <a:r>
              <a:rPr lang="en-GB" altLang="nl-NL" sz="2400" b="0" dirty="0" smtClean="0">
                <a:solidFill>
                  <a:schemeClr val="accent4">
                    <a:lumMod val="75000"/>
                  </a:schemeClr>
                </a:solidFill>
                <a:effectLst/>
                <a:latin typeface="Arial" charset="0"/>
                <a:ea typeface="ＭＳ Ｐゴシック" pitchFamily="34" charset="-128"/>
                <a:cs typeface="Arial" charset="0"/>
              </a:rPr>
              <a:t>-Infrastructure for geological information at EU-level, based on knowledge and data at national level</a:t>
            </a:r>
          </a:p>
        </p:txBody>
      </p:sp>
      <p:sp>
        <p:nvSpPr>
          <p:cNvPr id="22" name="Rectangle 2"/>
          <p:cNvSpPr txBox="1">
            <a:spLocks/>
          </p:cNvSpPr>
          <p:nvPr/>
        </p:nvSpPr>
        <p:spPr bwMode="auto">
          <a:xfrm>
            <a:off x="315470" y="382687"/>
            <a:ext cx="77724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n-GB" altLang="nl-NL" sz="4000" dirty="0" smtClean="0">
                <a:solidFill>
                  <a:srgbClr val="92D05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charset="0"/>
                <a:ea typeface="ＭＳ Ｐゴシック" charset="0"/>
                <a:cs typeface="Arial" charset="0"/>
              </a:rPr>
              <a:t>Scope of EGDI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nl-NL" sz="2000" b="1" dirty="0">
              <a:solidFill>
                <a:srgbClr val="00B050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nl-NL" sz="2000" b="1" dirty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47864" y="2062589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EGDI</a:t>
            </a:r>
            <a:endParaRPr lang="fr-BE" sz="3600" b="1" dirty="0"/>
          </a:p>
        </p:txBody>
      </p:sp>
    </p:spTree>
  </p:cSld>
  <p:clrMapOvr>
    <a:masterClrMapping/>
  </p:clrMapOvr>
  <p:transition advClick="0" advTm="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7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7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7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7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/>
      <p:bldP spid="19" grpId="0"/>
      <p:bldP spid="20" grpId="0" animBg="1"/>
      <p:bldP spid="21" grpId="0"/>
      <p:bldP spid="2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103313"/>
            <a:ext cx="9297988" cy="585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Rectangle 2"/>
          <p:cNvSpPr txBox="1">
            <a:spLocks/>
          </p:cNvSpPr>
          <p:nvPr/>
        </p:nvSpPr>
        <p:spPr bwMode="auto">
          <a:xfrm>
            <a:off x="328613" y="177800"/>
            <a:ext cx="77724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n-GB" altLang="nl-NL" sz="4000" dirty="0" smtClean="0">
                <a:solidFill>
                  <a:srgbClr val="92D05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charset="0"/>
                <a:ea typeface="ＭＳ Ｐゴシック" charset="0"/>
                <a:cs typeface="Arial" charset="0"/>
              </a:rPr>
              <a:t>Scope of EGDI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nl-NL" sz="2000" b="1" dirty="0">
              <a:solidFill>
                <a:srgbClr val="00B050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nl-NL" sz="2000" b="1" dirty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67339" y="767896"/>
            <a:ext cx="316865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b="1" i="1" u="sng" dirty="0">
                <a:solidFill>
                  <a:srgbClr val="000090"/>
                </a:solidFill>
                <a:latin typeface="Arial" pitchFamily="34" charset="0"/>
              </a:rPr>
              <a:t>Themes (on-/offshore): </a:t>
            </a:r>
            <a:endParaRPr lang="en-GB" sz="1600" b="1" i="1" u="sng" dirty="0" smtClean="0">
              <a:solidFill>
                <a:srgbClr val="000090"/>
              </a:solidFill>
              <a:latin typeface="Arial" pitchFamily="34" charset="0"/>
            </a:endParaRPr>
          </a:p>
          <a:p>
            <a:pPr>
              <a:defRPr/>
            </a:pPr>
            <a:endParaRPr lang="en-GB" sz="1600" b="1" i="1" u="sng" dirty="0">
              <a:solidFill>
                <a:srgbClr val="000090"/>
              </a:solidFill>
              <a:latin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600" b="1" i="1" dirty="0">
                <a:solidFill>
                  <a:srgbClr val="000090"/>
                </a:solidFill>
                <a:latin typeface="Arial" pitchFamily="34" charset="0"/>
              </a:rPr>
              <a:t>Earth resources (energy, minerals)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600" b="1" i="1" dirty="0" err="1">
                <a:solidFill>
                  <a:srgbClr val="000090"/>
                </a:solidFill>
                <a:latin typeface="Arial" pitchFamily="34" charset="0"/>
              </a:rPr>
              <a:t>Geohazards</a:t>
            </a:r>
            <a:endParaRPr lang="en-GB" sz="1600" b="1" i="1" dirty="0">
              <a:solidFill>
                <a:srgbClr val="000090"/>
              </a:solidFill>
              <a:latin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600" b="1" i="1" dirty="0">
                <a:solidFill>
                  <a:srgbClr val="000090"/>
                </a:solidFill>
                <a:latin typeface="Arial" pitchFamily="34" charset="0"/>
              </a:rPr>
              <a:t>(Ground-)water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600" b="1" i="1" dirty="0">
                <a:solidFill>
                  <a:srgbClr val="000090"/>
                </a:solidFill>
                <a:latin typeface="Arial" pitchFamily="34" charset="0"/>
              </a:rPr>
              <a:t>Infrastructure/ Urban dev.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600" b="1" i="1" dirty="0">
                <a:solidFill>
                  <a:srgbClr val="000090"/>
                </a:solidFill>
                <a:latin typeface="Arial" pitchFamily="34" charset="0"/>
              </a:rPr>
              <a:t>Soils/ Habitats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600" b="1" i="1" dirty="0">
                <a:solidFill>
                  <a:srgbClr val="000090"/>
                </a:solidFill>
                <a:latin typeface="Arial" pitchFamily="34" charset="0"/>
              </a:rPr>
              <a:t>Etc.</a:t>
            </a:r>
          </a:p>
        </p:txBody>
      </p:sp>
      <p:sp>
        <p:nvSpPr>
          <p:cNvPr id="6" name="Rectangle 5"/>
          <p:cNvSpPr/>
          <p:nvPr/>
        </p:nvSpPr>
        <p:spPr>
          <a:xfrm>
            <a:off x="4932363" y="746125"/>
            <a:ext cx="42116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b="1" i="1" u="sng" dirty="0">
                <a:solidFill>
                  <a:srgbClr val="000090"/>
                </a:solidFill>
                <a:latin typeface="Arial" pitchFamily="34" charset="0"/>
              </a:rPr>
              <a:t>Resolution: </a:t>
            </a:r>
            <a:endParaRPr lang="en-GB" sz="1600" b="1" i="1" u="sng" dirty="0" smtClean="0">
              <a:solidFill>
                <a:srgbClr val="000090"/>
              </a:solidFill>
              <a:latin typeface="Arial" pitchFamily="34" charset="0"/>
            </a:endParaRPr>
          </a:p>
          <a:p>
            <a:pPr>
              <a:defRPr/>
            </a:pPr>
            <a:endParaRPr lang="en-GB" sz="1600" b="1" i="1" u="sng" dirty="0">
              <a:solidFill>
                <a:srgbClr val="000090"/>
              </a:solidFill>
              <a:latin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600" b="1" i="1" dirty="0">
                <a:solidFill>
                  <a:srgbClr val="000090"/>
                </a:solidFill>
                <a:latin typeface="Arial" pitchFamily="34" charset="0"/>
              </a:rPr>
              <a:t>Local, regional, (inter-</a:t>
            </a:r>
            <a:r>
              <a:rPr lang="en-GB" sz="1600" b="1" i="1" dirty="0" smtClean="0">
                <a:solidFill>
                  <a:srgbClr val="000090"/>
                </a:solidFill>
                <a:latin typeface="Arial" pitchFamily="34" charset="0"/>
              </a:rPr>
              <a:t>) national </a:t>
            </a:r>
            <a:r>
              <a:rPr lang="en-GB" sz="1600" b="1" i="1" dirty="0">
                <a:solidFill>
                  <a:srgbClr val="000090"/>
                </a:solidFill>
                <a:latin typeface="Arial" pitchFamily="34" charset="0"/>
              </a:rPr>
              <a:t>scales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600" b="1" i="1" dirty="0">
                <a:solidFill>
                  <a:srgbClr val="000090"/>
                </a:solidFill>
                <a:latin typeface="Arial" pitchFamily="34" charset="0"/>
              </a:rPr>
              <a:t>2D+, 3D+, 4D+, 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5724525" y="5877272"/>
            <a:ext cx="2735263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b="1" i="1" u="sng" dirty="0">
                <a:solidFill>
                  <a:srgbClr val="000090"/>
                </a:solidFill>
                <a:latin typeface="Arial" pitchFamily="34" charset="0"/>
              </a:rPr>
              <a:t>Coverage: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600" b="1" i="1" dirty="0">
                <a:solidFill>
                  <a:srgbClr val="000090"/>
                </a:solidFill>
                <a:latin typeface="Arial" pitchFamily="34" charset="0"/>
              </a:rPr>
              <a:t>33 European countries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5370513" y="4386263"/>
            <a:ext cx="1511300" cy="298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5724525" y="4411663"/>
            <a:ext cx="237648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b="1" i="1" u="sng" dirty="0">
                <a:solidFill>
                  <a:srgbClr val="000090"/>
                </a:solidFill>
                <a:latin typeface="Arial" pitchFamily="34" charset="0"/>
              </a:rPr>
              <a:t>Data: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600" b="1" i="1" dirty="0">
                <a:solidFill>
                  <a:srgbClr val="000090"/>
                </a:solidFill>
                <a:latin typeface="Arial" pitchFamily="34" charset="0"/>
              </a:rPr>
              <a:t>Public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600" b="1" i="1" dirty="0">
                <a:solidFill>
                  <a:srgbClr val="000090"/>
                </a:solidFill>
                <a:latin typeface="Arial" pitchFamily="34" charset="0"/>
              </a:rPr>
              <a:t>Freely available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600" b="1" i="1" dirty="0">
                <a:solidFill>
                  <a:srgbClr val="000090"/>
                </a:solidFill>
                <a:latin typeface="Arial" pitchFamily="34" charset="0"/>
              </a:rPr>
              <a:t>Charged?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600" b="1" i="1" dirty="0">
                <a:solidFill>
                  <a:srgbClr val="000090"/>
                </a:solidFill>
                <a:latin typeface="Arial" pitchFamily="34" charset="0"/>
              </a:rPr>
              <a:t>Restricted?</a:t>
            </a:r>
          </a:p>
        </p:txBody>
      </p:sp>
      <p:sp>
        <p:nvSpPr>
          <p:cNvPr id="4" name="Oval 3"/>
          <p:cNvSpPr/>
          <p:nvPr/>
        </p:nvSpPr>
        <p:spPr>
          <a:xfrm>
            <a:off x="5097237" y="4535488"/>
            <a:ext cx="3024187" cy="7397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0970" name="Rectangle 2"/>
          <p:cNvSpPr txBox="1">
            <a:spLocks/>
          </p:cNvSpPr>
          <p:nvPr/>
        </p:nvSpPr>
        <p:spPr bwMode="auto">
          <a:xfrm rot="918959">
            <a:off x="6136636" y="4740302"/>
            <a:ext cx="28035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nl-NL" sz="2000" b="1" i="1" dirty="0">
                <a:solidFill>
                  <a:srgbClr val="00B050"/>
                </a:solidFill>
                <a:latin typeface="Arial" charset="0"/>
                <a:cs typeface="Arial" charset="0"/>
              </a:rPr>
              <a:t>EGDI priority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nl-NL" sz="1400" b="1" i="1" dirty="0">
              <a:solidFill>
                <a:srgbClr val="00B050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nl-NL" sz="1400" b="1" i="1" dirty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0504863"/>
      </p:ext>
    </p:extLst>
  </p:cSld>
  <p:clrMapOvr>
    <a:masterClrMapping/>
  </p:clrMapOvr>
  <p:transition advTm="3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7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00"/>
                            </p:stCondLst>
                            <p:childTnLst>
                              <p:par>
                                <p:cTn id="48" presetID="7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000"/>
                            </p:stCondLst>
                            <p:childTnLst>
                              <p:par>
                                <p:cTn id="53" presetID="7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6000"/>
                            </p:stCondLst>
                            <p:childTnLst>
                              <p:par>
                                <p:cTn id="58" presetID="7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0"/>
                            </p:stCondLst>
                            <p:childTnLst>
                              <p:par>
                                <p:cTn id="70" presetID="7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4" grpId="0" animBg="1"/>
      <p:bldP spid="409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Box 12"/>
          <p:cNvSpPr txBox="1">
            <a:spLocks noChangeArrowheads="1"/>
          </p:cNvSpPr>
          <p:nvPr/>
        </p:nvSpPr>
        <p:spPr bwMode="auto">
          <a:xfrm>
            <a:off x="958850" y="5201657"/>
            <a:ext cx="26511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nl-NL" sz="1400" b="1" dirty="0">
                <a:solidFill>
                  <a:srgbClr val="009900"/>
                </a:solidFill>
                <a:latin typeface="Arial" charset="0"/>
              </a:rPr>
              <a:t>Consortium/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nl-NL" sz="1400" b="1" dirty="0">
                <a:solidFill>
                  <a:srgbClr val="009900"/>
                </a:solidFill>
                <a:latin typeface="Arial" charset="0"/>
              </a:rPr>
              <a:t>representation all surveys</a:t>
            </a:r>
          </a:p>
        </p:txBody>
      </p:sp>
      <p:sp>
        <p:nvSpPr>
          <p:cNvPr id="50181" name="TextBox 14"/>
          <p:cNvSpPr txBox="1">
            <a:spLocks noChangeArrowheads="1"/>
          </p:cNvSpPr>
          <p:nvPr/>
        </p:nvSpPr>
        <p:spPr bwMode="auto">
          <a:xfrm>
            <a:off x="3676016" y="5373622"/>
            <a:ext cx="27352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nl-NL" sz="1400" b="1" dirty="0" smtClean="0">
                <a:solidFill>
                  <a:srgbClr val="009900"/>
                </a:solidFill>
                <a:latin typeface="Arial" charset="0"/>
              </a:rPr>
              <a:t>EGDI operational </a:t>
            </a:r>
            <a:r>
              <a:rPr lang="en-GB" altLang="nl-NL" sz="1400" b="1" dirty="0">
                <a:solidFill>
                  <a:srgbClr val="009900"/>
                </a:solidFill>
                <a:latin typeface="Arial" charset="0"/>
              </a:rPr>
              <a:t>structure</a:t>
            </a:r>
          </a:p>
        </p:txBody>
      </p:sp>
      <p:sp>
        <p:nvSpPr>
          <p:cNvPr id="50182" name="TextBox 15"/>
          <p:cNvSpPr txBox="1">
            <a:spLocks noChangeArrowheads="1"/>
          </p:cNvSpPr>
          <p:nvPr/>
        </p:nvSpPr>
        <p:spPr bwMode="auto">
          <a:xfrm>
            <a:off x="6512320" y="5209770"/>
            <a:ext cx="244882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nl-NL" sz="1400" b="1" dirty="0">
                <a:solidFill>
                  <a:srgbClr val="009900"/>
                </a:solidFill>
                <a:latin typeface="Arial" charset="0"/>
              </a:rPr>
              <a:t>Project </a:t>
            </a:r>
            <a:r>
              <a:rPr lang="en-GB" altLang="nl-NL" sz="1400" b="1" dirty="0" smtClean="0">
                <a:solidFill>
                  <a:srgbClr val="009900"/>
                </a:solidFill>
                <a:latin typeface="Arial" charset="0"/>
              </a:rPr>
              <a:t>consortia/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GB" altLang="nl-NL" sz="1400" b="1" dirty="0">
                <a:solidFill>
                  <a:srgbClr val="009900"/>
                </a:solidFill>
                <a:latin typeface="Arial" charset="0"/>
              </a:rPr>
              <a:t>EGDI operational structure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nl-NL" sz="1400" b="1" dirty="0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50183" name="Rectangle 16"/>
          <p:cNvSpPr>
            <a:spLocks noChangeArrowheads="1"/>
          </p:cNvSpPr>
          <p:nvPr/>
        </p:nvSpPr>
        <p:spPr bwMode="auto">
          <a:xfrm>
            <a:off x="994211" y="3933057"/>
            <a:ext cx="2490294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Courier New" pitchFamily="49" charset="0"/>
              <a:buChar char="o"/>
            </a:pPr>
            <a:r>
              <a:rPr lang="nl-NL" altLang="nl-NL" sz="12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Maintain</a:t>
            </a:r>
            <a:r>
              <a:rPr lang="nl-NL" altLang="nl-NL" sz="12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datasets </a:t>
            </a:r>
            <a:r>
              <a:rPr lang="nl-NL" altLang="nl-NL" sz="12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and</a:t>
            </a:r>
            <a:r>
              <a:rPr lang="nl-NL" altLang="nl-NL" sz="12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nl-NL" altLang="nl-NL" sz="12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results</a:t>
            </a:r>
            <a:r>
              <a:rPr lang="nl-NL" altLang="nl-NL" sz="12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nl-NL" altLang="nl-NL" sz="12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from</a:t>
            </a:r>
            <a:r>
              <a:rPr lang="nl-NL" altLang="nl-NL" sz="12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nl-NL" altLang="nl-NL" sz="12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flagship</a:t>
            </a:r>
            <a:r>
              <a:rPr lang="nl-NL" altLang="nl-NL" sz="12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EU-</a:t>
            </a:r>
            <a:r>
              <a:rPr lang="nl-NL" altLang="nl-NL" sz="12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projects</a:t>
            </a:r>
            <a:r>
              <a:rPr lang="nl-NL" altLang="nl-NL" sz="12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in </a:t>
            </a:r>
            <a:r>
              <a:rPr lang="nl-NL" altLang="nl-NL" sz="12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geological</a:t>
            </a:r>
            <a:r>
              <a:rPr lang="nl-NL" altLang="nl-NL" sz="12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domain</a:t>
            </a:r>
            <a:endParaRPr lang="nl-NL" altLang="nl-NL" sz="12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Courier New" pitchFamily="49" charset="0"/>
              <a:buChar char="o"/>
            </a:pPr>
            <a:r>
              <a:rPr lang="nl-NL" altLang="nl-NL" sz="1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Building forward on INSPIRE </a:t>
            </a:r>
            <a:r>
              <a:rPr lang="nl-NL" altLang="nl-NL" sz="1200" b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and</a:t>
            </a:r>
            <a:r>
              <a:rPr lang="nl-NL" altLang="nl-NL" sz="1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nl-NL" altLang="nl-NL" sz="1200" b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existing</a:t>
            </a:r>
            <a:r>
              <a:rPr lang="nl-NL" altLang="nl-NL" sz="1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project </a:t>
            </a:r>
            <a:r>
              <a:rPr lang="nl-NL" altLang="nl-NL" sz="1200" b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results</a:t>
            </a:r>
            <a:endParaRPr lang="nl-NL" altLang="nl-NL" sz="12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0184" name="Rectangle 17"/>
          <p:cNvSpPr>
            <a:spLocks noChangeArrowheads="1"/>
          </p:cNvSpPr>
          <p:nvPr/>
        </p:nvSpPr>
        <p:spPr bwMode="auto">
          <a:xfrm>
            <a:off x="3773640" y="3933057"/>
            <a:ext cx="2526552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Courier New" pitchFamily="49" charset="0"/>
              <a:buChar char="o"/>
            </a:pPr>
            <a:r>
              <a:rPr lang="nl-NL" altLang="nl-NL" sz="12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Annual</a:t>
            </a:r>
            <a:r>
              <a:rPr lang="nl-NL" altLang="nl-NL" sz="12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EGDI </a:t>
            </a:r>
            <a:r>
              <a:rPr lang="nl-NL" altLang="nl-NL" sz="12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work</a:t>
            </a:r>
            <a:r>
              <a:rPr lang="nl-NL" altLang="nl-NL" sz="12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program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ourier New" pitchFamily="49" charset="0"/>
              <a:buChar char="o"/>
            </a:pPr>
            <a:r>
              <a:rPr lang="nl-NL" altLang="nl-NL" sz="1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INSPIRE/ </a:t>
            </a:r>
            <a:r>
              <a:rPr lang="nl-NL" altLang="nl-NL" sz="1200" b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standards</a:t>
            </a:r>
            <a:endParaRPr lang="nl-NL" altLang="nl-NL" sz="12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Courier New" pitchFamily="49" charset="0"/>
              <a:buChar char="o"/>
            </a:pPr>
            <a:r>
              <a:rPr lang="nl-NL" altLang="nl-NL" sz="12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Licenses</a:t>
            </a:r>
            <a:r>
              <a:rPr lang="nl-NL" altLang="nl-NL" sz="1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/ </a:t>
            </a:r>
            <a:r>
              <a:rPr lang="nl-NL" altLang="nl-NL" sz="12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services</a:t>
            </a:r>
            <a:r>
              <a:rPr lang="nl-NL" altLang="nl-NL" sz="1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/ </a:t>
            </a:r>
            <a:r>
              <a:rPr lang="nl-NL" altLang="nl-NL" sz="12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tools/ hardware </a:t>
            </a:r>
            <a:r>
              <a:rPr lang="nl-NL" altLang="nl-NL" sz="1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etc.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ourier New" pitchFamily="49" charset="0"/>
              <a:buChar char="o"/>
            </a:pPr>
            <a:r>
              <a:rPr lang="nl-NL" altLang="nl-NL" sz="1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Contact </a:t>
            </a:r>
            <a:r>
              <a:rPr lang="nl-NL" altLang="nl-NL" sz="12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point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ourier New" pitchFamily="49" charset="0"/>
              <a:buChar char="o"/>
            </a:pPr>
            <a:endParaRPr lang="nl-NL" altLang="nl-NL" sz="12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0193" name="Rectangle 50"/>
          <p:cNvSpPr>
            <a:spLocks noChangeArrowheads="1"/>
          </p:cNvSpPr>
          <p:nvPr/>
        </p:nvSpPr>
        <p:spPr bwMode="auto">
          <a:xfrm>
            <a:off x="6468594" y="3933056"/>
            <a:ext cx="242388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Courier New" pitchFamily="49" charset="0"/>
              <a:buChar char="o"/>
            </a:pPr>
            <a:r>
              <a:rPr lang="nl-NL" altLang="nl-NL" sz="1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Multiple (harmonization) projects in multiple </a:t>
            </a:r>
            <a:r>
              <a:rPr lang="nl-NL" altLang="nl-NL" sz="12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domains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ourier New" pitchFamily="49" charset="0"/>
              <a:buChar char="o"/>
            </a:pPr>
            <a:endParaRPr lang="nl-NL" altLang="nl-NL" sz="1200" b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Courier New" pitchFamily="49" charset="0"/>
              <a:buChar char="o"/>
            </a:pPr>
            <a:endParaRPr lang="nl-NL" altLang="nl-NL" sz="1200" b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nl-NL" altLang="nl-NL" sz="1200" b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0194" name="TextBox 29"/>
          <p:cNvSpPr txBox="1">
            <a:spLocks noChangeArrowheads="1"/>
          </p:cNvSpPr>
          <p:nvPr/>
        </p:nvSpPr>
        <p:spPr bwMode="auto">
          <a:xfrm rot="-5400000">
            <a:off x="174625" y="4224236"/>
            <a:ext cx="722312" cy="2778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nl-NL" sz="1200" b="1" dirty="0">
                <a:latin typeface="Arial" charset="0"/>
              </a:rPr>
              <a:t>Tasks</a:t>
            </a:r>
          </a:p>
        </p:txBody>
      </p:sp>
      <p:grpSp>
        <p:nvGrpSpPr>
          <p:cNvPr id="50195" name="Group 27"/>
          <p:cNvGrpSpPr>
            <a:grpSpLocks/>
          </p:cNvGrpSpPr>
          <p:nvPr/>
        </p:nvGrpSpPr>
        <p:grpSpPr bwMode="auto">
          <a:xfrm>
            <a:off x="142874" y="908720"/>
            <a:ext cx="8569551" cy="2963209"/>
            <a:chOff x="179388" y="1077913"/>
            <a:chExt cx="8148963" cy="3503612"/>
          </a:xfrm>
        </p:grpSpPr>
        <p:sp>
          <p:nvSpPr>
            <p:cNvPr id="29" name="Rounded Rectangle 28"/>
            <p:cNvSpPr/>
            <p:nvPr/>
          </p:nvSpPr>
          <p:spPr>
            <a:xfrm>
              <a:off x="1476098" y="1780811"/>
              <a:ext cx="2159100" cy="1320928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200" b="1" dirty="0">
                  <a:solidFill>
                    <a:srgbClr val="7030A0"/>
                  </a:solidFill>
                </a:rPr>
                <a:t>Design &amp; implementation</a:t>
              </a:r>
            </a:p>
          </p:txBody>
        </p:sp>
        <p:sp>
          <p:nvSpPr>
            <p:cNvPr id="30" name="Rounded Rectangle 5"/>
            <p:cNvSpPr/>
            <p:nvPr/>
          </p:nvSpPr>
          <p:spPr>
            <a:xfrm>
              <a:off x="3913288" y="1817806"/>
              <a:ext cx="2071611" cy="2763719"/>
            </a:xfrm>
            <a:custGeom>
              <a:avLst/>
              <a:gdLst>
                <a:gd name="connsiteX0" fmla="*/ 0 w 1944216"/>
                <a:gd name="connsiteY0" fmla="*/ 324042 h 2913418"/>
                <a:gd name="connsiteX1" fmla="*/ 324042 w 1944216"/>
                <a:gd name="connsiteY1" fmla="*/ 0 h 2913418"/>
                <a:gd name="connsiteX2" fmla="*/ 1620174 w 1944216"/>
                <a:gd name="connsiteY2" fmla="*/ 0 h 2913418"/>
                <a:gd name="connsiteX3" fmla="*/ 1944216 w 1944216"/>
                <a:gd name="connsiteY3" fmla="*/ 324042 h 2913418"/>
                <a:gd name="connsiteX4" fmla="*/ 1944216 w 1944216"/>
                <a:gd name="connsiteY4" fmla="*/ 2589376 h 2913418"/>
                <a:gd name="connsiteX5" fmla="*/ 1620174 w 1944216"/>
                <a:gd name="connsiteY5" fmla="*/ 2913418 h 2913418"/>
                <a:gd name="connsiteX6" fmla="*/ 324042 w 1944216"/>
                <a:gd name="connsiteY6" fmla="*/ 2913418 h 2913418"/>
                <a:gd name="connsiteX7" fmla="*/ 0 w 1944216"/>
                <a:gd name="connsiteY7" fmla="*/ 2589376 h 2913418"/>
                <a:gd name="connsiteX8" fmla="*/ 0 w 1944216"/>
                <a:gd name="connsiteY8" fmla="*/ 324042 h 2913418"/>
                <a:gd name="connsiteX0" fmla="*/ 649224 w 1944216"/>
                <a:gd name="connsiteY0" fmla="*/ 342330 h 2913418"/>
                <a:gd name="connsiteX1" fmla="*/ 324042 w 1944216"/>
                <a:gd name="connsiteY1" fmla="*/ 0 h 2913418"/>
                <a:gd name="connsiteX2" fmla="*/ 1620174 w 1944216"/>
                <a:gd name="connsiteY2" fmla="*/ 0 h 2913418"/>
                <a:gd name="connsiteX3" fmla="*/ 1944216 w 1944216"/>
                <a:gd name="connsiteY3" fmla="*/ 324042 h 2913418"/>
                <a:gd name="connsiteX4" fmla="*/ 1944216 w 1944216"/>
                <a:gd name="connsiteY4" fmla="*/ 2589376 h 2913418"/>
                <a:gd name="connsiteX5" fmla="*/ 1620174 w 1944216"/>
                <a:gd name="connsiteY5" fmla="*/ 2913418 h 2913418"/>
                <a:gd name="connsiteX6" fmla="*/ 324042 w 1944216"/>
                <a:gd name="connsiteY6" fmla="*/ 2913418 h 2913418"/>
                <a:gd name="connsiteX7" fmla="*/ 0 w 1944216"/>
                <a:gd name="connsiteY7" fmla="*/ 2589376 h 2913418"/>
                <a:gd name="connsiteX8" fmla="*/ 649224 w 1944216"/>
                <a:gd name="connsiteY8" fmla="*/ 342330 h 2913418"/>
                <a:gd name="connsiteX0" fmla="*/ 649224 w 1944216"/>
                <a:gd name="connsiteY0" fmla="*/ 342330 h 2913418"/>
                <a:gd name="connsiteX1" fmla="*/ 324042 w 1944216"/>
                <a:gd name="connsiteY1" fmla="*/ 0 h 2913418"/>
                <a:gd name="connsiteX2" fmla="*/ 1620174 w 1944216"/>
                <a:gd name="connsiteY2" fmla="*/ 0 h 2913418"/>
                <a:gd name="connsiteX3" fmla="*/ 1313280 w 1944216"/>
                <a:gd name="connsiteY3" fmla="*/ 314898 h 2913418"/>
                <a:gd name="connsiteX4" fmla="*/ 1944216 w 1944216"/>
                <a:gd name="connsiteY4" fmla="*/ 2589376 h 2913418"/>
                <a:gd name="connsiteX5" fmla="*/ 1620174 w 1944216"/>
                <a:gd name="connsiteY5" fmla="*/ 2913418 h 2913418"/>
                <a:gd name="connsiteX6" fmla="*/ 324042 w 1944216"/>
                <a:gd name="connsiteY6" fmla="*/ 2913418 h 2913418"/>
                <a:gd name="connsiteX7" fmla="*/ 0 w 1944216"/>
                <a:gd name="connsiteY7" fmla="*/ 2589376 h 2913418"/>
                <a:gd name="connsiteX8" fmla="*/ 649224 w 1944216"/>
                <a:gd name="connsiteY8" fmla="*/ 342330 h 2913418"/>
                <a:gd name="connsiteX0" fmla="*/ 649224 w 1944216"/>
                <a:gd name="connsiteY0" fmla="*/ 342330 h 2913418"/>
                <a:gd name="connsiteX1" fmla="*/ 927546 w 1944216"/>
                <a:gd name="connsiteY1" fmla="*/ 18288 h 2913418"/>
                <a:gd name="connsiteX2" fmla="*/ 1620174 w 1944216"/>
                <a:gd name="connsiteY2" fmla="*/ 0 h 2913418"/>
                <a:gd name="connsiteX3" fmla="*/ 1313280 w 1944216"/>
                <a:gd name="connsiteY3" fmla="*/ 314898 h 2913418"/>
                <a:gd name="connsiteX4" fmla="*/ 1944216 w 1944216"/>
                <a:gd name="connsiteY4" fmla="*/ 2589376 h 2913418"/>
                <a:gd name="connsiteX5" fmla="*/ 1620174 w 1944216"/>
                <a:gd name="connsiteY5" fmla="*/ 2913418 h 2913418"/>
                <a:gd name="connsiteX6" fmla="*/ 324042 w 1944216"/>
                <a:gd name="connsiteY6" fmla="*/ 2913418 h 2913418"/>
                <a:gd name="connsiteX7" fmla="*/ 0 w 1944216"/>
                <a:gd name="connsiteY7" fmla="*/ 2589376 h 2913418"/>
                <a:gd name="connsiteX8" fmla="*/ 649224 w 1944216"/>
                <a:gd name="connsiteY8" fmla="*/ 342330 h 2913418"/>
                <a:gd name="connsiteX0" fmla="*/ 649224 w 1944216"/>
                <a:gd name="connsiteY0" fmla="*/ 324042 h 2895130"/>
                <a:gd name="connsiteX1" fmla="*/ 927546 w 1944216"/>
                <a:gd name="connsiteY1" fmla="*/ 0 h 2895130"/>
                <a:gd name="connsiteX2" fmla="*/ 888654 w 1944216"/>
                <a:gd name="connsiteY2" fmla="*/ 9144 h 2895130"/>
                <a:gd name="connsiteX3" fmla="*/ 1313280 w 1944216"/>
                <a:gd name="connsiteY3" fmla="*/ 296610 h 2895130"/>
                <a:gd name="connsiteX4" fmla="*/ 1944216 w 1944216"/>
                <a:gd name="connsiteY4" fmla="*/ 2571088 h 2895130"/>
                <a:gd name="connsiteX5" fmla="*/ 1620174 w 1944216"/>
                <a:gd name="connsiteY5" fmla="*/ 2895130 h 2895130"/>
                <a:gd name="connsiteX6" fmla="*/ 324042 w 1944216"/>
                <a:gd name="connsiteY6" fmla="*/ 2895130 h 2895130"/>
                <a:gd name="connsiteX7" fmla="*/ 0 w 1944216"/>
                <a:gd name="connsiteY7" fmla="*/ 2571088 h 2895130"/>
                <a:gd name="connsiteX8" fmla="*/ 649224 w 1944216"/>
                <a:gd name="connsiteY8" fmla="*/ 324042 h 2895130"/>
                <a:gd name="connsiteX0" fmla="*/ 649224 w 1944216"/>
                <a:gd name="connsiteY0" fmla="*/ 314898 h 2885986"/>
                <a:gd name="connsiteX1" fmla="*/ 1028130 w 1944216"/>
                <a:gd name="connsiteY1" fmla="*/ 0 h 2885986"/>
                <a:gd name="connsiteX2" fmla="*/ 888654 w 1944216"/>
                <a:gd name="connsiteY2" fmla="*/ 0 h 2885986"/>
                <a:gd name="connsiteX3" fmla="*/ 1313280 w 1944216"/>
                <a:gd name="connsiteY3" fmla="*/ 287466 h 2885986"/>
                <a:gd name="connsiteX4" fmla="*/ 1944216 w 1944216"/>
                <a:gd name="connsiteY4" fmla="*/ 2561944 h 2885986"/>
                <a:gd name="connsiteX5" fmla="*/ 1620174 w 1944216"/>
                <a:gd name="connsiteY5" fmla="*/ 2885986 h 2885986"/>
                <a:gd name="connsiteX6" fmla="*/ 324042 w 1944216"/>
                <a:gd name="connsiteY6" fmla="*/ 2885986 h 2885986"/>
                <a:gd name="connsiteX7" fmla="*/ 0 w 1944216"/>
                <a:gd name="connsiteY7" fmla="*/ 2561944 h 2885986"/>
                <a:gd name="connsiteX8" fmla="*/ 649224 w 1944216"/>
                <a:gd name="connsiteY8" fmla="*/ 314898 h 2885986"/>
                <a:gd name="connsiteX0" fmla="*/ 649224 w 1944216"/>
                <a:gd name="connsiteY0" fmla="*/ 314898 h 2885986"/>
                <a:gd name="connsiteX1" fmla="*/ 863538 w 1944216"/>
                <a:gd name="connsiteY1" fmla="*/ 0 h 2885986"/>
                <a:gd name="connsiteX2" fmla="*/ 888654 w 1944216"/>
                <a:gd name="connsiteY2" fmla="*/ 0 h 2885986"/>
                <a:gd name="connsiteX3" fmla="*/ 1313280 w 1944216"/>
                <a:gd name="connsiteY3" fmla="*/ 287466 h 2885986"/>
                <a:gd name="connsiteX4" fmla="*/ 1944216 w 1944216"/>
                <a:gd name="connsiteY4" fmla="*/ 2561944 h 2885986"/>
                <a:gd name="connsiteX5" fmla="*/ 1620174 w 1944216"/>
                <a:gd name="connsiteY5" fmla="*/ 2885986 h 2885986"/>
                <a:gd name="connsiteX6" fmla="*/ 324042 w 1944216"/>
                <a:gd name="connsiteY6" fmla="*/ 2885986 h 2885986"/>
                <a:gd name="connsiteX7" fmla="*/ 0 w 1944216"/>
                <a:gd name="connsiteY7" fmla="*/ 2561944 h 2885986"/>
                <a:gd name="connsiteX8" fmla="*/ 649224 w 1944216"/>
                <a:gd name="connsiteY8" fmla="*/ 314898 h 2885986"/>
                <a:gd name="connsiteX0" fmla="*/ 649224 w 1944216"/>
                <a:gd name="connsiteY0" fmla="*/ 333186 h 2904274"/>
                <a:gd name="connsiteX1" fmla="*/ 863538 w 1944216"/>
                <a:gd name="connsiteY1" fmla="*/ 18288 h 2904274"/>
                <a:gd name="connsiteX2" fmla="*/ 1208694 w 1944216"/>
                <a:gd name="connsiteY2" fmla="*/ 0 h 2904274"/>
                <a:gd name="connsiteX3" fmla="*/ 1313280 w 1944216"/>
                <a:gd name="connsiteY3" fmla="*/ 305754 h 2904274"/>
                <a:gd name="connsiteX4" fmla="*/ 1944216 w 1944216"/>
                <a:gd name="connsiteY4" fmla="*/ 2580232 h 2904274"/>
                <a:gd name="connsiteX5" fmla="*/ 1620174 w 1944216"/>
                <a:gd name="connsiteY5" fmla="*/ 2904274 h 2904274"/>
                <a:gd name="connsiteX6" fmla="*/ 324042 w 1944216"/>
                <a:gd name="connsiteY6" fmla="*/ 2904274 h 2904274"/>
                <a:gd name="connsiteX7" fmla="*/ 0 w 1944216"/>
                <a:gd name="connsiteY7" fmla="*/ 2580232 h 2904274"/>
                <a:gd name="connsiteX8" fmla="*/ 649224 w 1944216"/>
                <a:gd name="connsiteY8" fmla="*/ 333186 h 2904274"/>
                <a:gd name="connsiteX0" fmla="*/ 649224 w 1944216"/>
                <a:gd name="connsiteY0" fmla="*/ 314898 h 2885986"/>
                <a:gd name="connsiteX1" fmla="*/ 863538 w 1944216"/>
                <a:gd name="connsiteY1" fmla="*/ 0 h 2885986"/>
                <a:gd name="connsiteX2" fmla="*/ 1080678 w 1944216"/>
                <a:gd name="connsiteY2" fmla="*/ 18288 h 2885986"/>
                <a:gd name="connsiteX3" fmla="*/ 1313280 w 1944216"/>
                <a:gd name="connsiteY3" fmla="*/ 287466 h 2885986"/>
                <a:gd name="connsiteX4" fmla="*/ 1944216 w 1944216"/>
                <a:gd name="connsiteY4" fmla="*/ 2561944 h 2885986"/>
                <a:gd name="connsiteX5" fmla="*/ 1620174 w 1944216"/>
                <a:gd name="connsiteY5" fmla="*/ 2885986 h 2885986"/>
                <a:gd name="connsiteX6" fmla="*/ 324042 w 1944216"/>
                <a:gd name="connsiteY6" fmla="*/ 2885986 h 2885986"/>
                <a:gd name="connsiteX7" fmla="*/ 0 w 1944216"/>
                <a:gd name="connsiteY7" fmla="*/ 2561944 h 2885986"/>
                <a:gd name="connsiteX8" fmla="*/ 649224 w 1944216"/>
                <a:gd name="connsiteY8" fmla="*/ 314898 h 2885986"/>
                <a:gd name="connsiteX0" fmla="*/ 649224 w 1944216"/>
                <a:gd name="connsiteY0" fmla="*/ 305754 h 2876842"/>
                <a:gd name="connsiteX1" fmla="*/ 927546 w 1944216"/>
                <a:gd name="connsiteY1" fmla="*/ 0 h 2876842"/>
                <a:gd name="connsiteX2" fmla="*/ 1080678 w 1944216"/>
                <a:gd name="connsiteY2" fmla="*/ 9144 h 2876842"/>
                <a:gd name="connsiteX3" fmla="*/ 1313280 w 1944216"/>
                <a:gd name="connsiteY3" fmla="*/ 278322 h 2876842"/>
                <a:gd name="connsiteX4" fmla="*/ 1944216 w 1944216"/>
                <a:gd name="connsiteY4" fmla="*/ 2552800 h 2876842"/>
                <a:gd name="connsiteX5" fmla="*/ 1620174 w 1944216"/>
                <a:gd name="connsiteY5" fmla="*/ 2876842 h 2876842"/>
                <a:gd name="connsiteX6" fmla="*/ 324042 w 1944216"/>
                <a:gd name="connsiteY6" fmla="*/ 2876842 h 2876842"/>
                <a:gd name="connsiteX7" fmla="*/ 0 w 1944216"/>
                <a:gd name="connsiteY7" fmla="*/ 2552800 h 2876842"/>
                <a:gd name="connsiteX8" fmla="*/ 649224 w 1944216"/>
                <a:gd name="connsiteY8" fmla="*/ 305754 h 2876842"/>
                <a:gd name="connsiteX0" fmla="*/ 649224 w 1944216"/>
                <a:gd name="connsiteY0" fmla="*/ 305754 h 2876842"/>
                <a:gd name="connsiteX1" fmla="*/ 927546 w 1944216"/>
                <a:gd name="connsiteY1" fmla="*/ 0 h 2876842"/>
                <a:gd name="connsiteX2" fmla="*/ 1080678 w 1944216"/>
                <a:gd name="connsiteY2" fmla="*/ 9144 h 2876842"/>
                <a:gd name="connsiteX3" fmla="*/ 1313280 w 1944216"/>
                <a:gd name="connsiteY3" fmla="*/ 278322 h 2876842"/>
                <a:gd name="connsiteX4" fmla="*/ 1944216 w 1944216"/>
                <a:gd name="connsiteY4" fmla="*/ 2552800 h 2876842"/>
                <a:gd name="connsiteX5" fmla="*/ 1620174 w 1944216"/>
                <a:gd name="connsiteY5" fmla="*/ 2876842 h 2876842"/>
                <a:gd name="connsiteX6" fmla="*/ 324042 w 1944216"/>
                <a:gd name="connsiteY6" fmla="*/ 2876842 h 2876842"/>
                <a:gd name="connsiteX7" fmla="*/ 0 w 1944216"/>
                <a:gd name="connsiteY7" fmla="*/ 2552800 h 2876842"/>
                <a:gd name="connsiteX8" fmla="*/ 649224 w 1944216"/>
                <a:gd name="connsiteY8" fmla="*/ 305754 h 2876842"/>
                <a:gd name="connsiteX0" fmla="*/ 649224 w 1944216"/>
                <a:gd name="connsiteY0" fmla="*/ 305754 h 2876842"/>
                <a:gd name="connsiteX1" fmla="*/ 927546 w 1944216"/>
                <a:gd name="connsiteY1" fmla="*/ 0 h 2876842"/>
                <a:gd name="connsiteX2" fmla="*/ 1080678 w 1944216"/>
                <a:gd name="connsiteY2" fmla="*/ 9144 h 2876842"/>
                <a:gd name="connsiteX3" fmla="*/ 1313280 w 1944216"/>
                <a:gd name="connsiteY3" fmla="*/ 278322 h 2876842"/>
                <a:gd name="connsiteX4" fmla="*/ 1944216 w 1944216"/>
                <a:gd name="connsiteY4" fmla="*/ 2552800 h 2876842"/>
                <a:gd name="connsiteX5" fmla="*/ 1620174 w 1944216"/>
                <a:gd name="connsiteY5" fmla="*/ 2876842 h 2876842"/>
                <a:gd name="connsiteX6" fmla="*/ 324042 w 1944216"/>
                <a:gd name="connsiteY6" fmla="*/ 2876842 h 2876842"/>
                <a:gd name="connsiteX7" fmla="*/ 0 w 1944216"/>
                <a:gd name="connsiteY7" fmla="*/ 2552800 h 2876842"/>
                <a:gd name="connsiteX8" fmla="*/ 649224 w 1944216"/>
                <a:gd name="connsiteY8" fmla="*/ 305754 h 2876842"/>
                <a:gd name="connsiteX0" fmla="*/ 649224 w 1944216"/>
                <a:gd name="connsiteY0" fmla="*/ 305754 h 2876842"/>
                <a:gd name="connsiteX1" fmla="*/ 927546 w 1944216"/>
                <a:gd name="connsiteY1" fmla="*/ 0 h 2876842"/>
                <a:gd name="connsiteX2" fmla="*/ 1080678 w 1944216"/>
                <a:gd name="connsiteY2" fmla="*/ 9144 h 2876842"/>
                <a:gd name="connsiteX3" fmla="*/ 1313280 w 1944216"/>
                <a:gd name="connsiteY3" fmla="*/ 278322 h 2876842"/>
                <a:gd name="connsiteX4" fmla="*/ 1944216 w 1944216"/>
                <a:gd name="connsiteY4" fmla="*/ 2552800 h 2876842"/>
                <a:gd name="connsiteX5" fmla="*/ 1620174 w 1944216"/>
                <a:gd name="connsiteY5" fmla="*/ 2876842 h 2876842"/>
                <a:gd name="connsiteX6" fmla="*/ 324042 w 1944216"/>
                <a:gd name="connsiteY6" fmla="*/ 2876842 h 2876842"/>
                <a:gd name="connsiteX7" fmla="*/ 0 w 1944216"/>
                <a:gd name="connsiteY7" fmla="*/ 2552800 h 2876842"/>
                <a:gd name="connsiteX8" fmla="*/ 649224 w 1944216"/>
                <a:gd name="connsiteY8" fmla="*/ 305754 h 2876842"/>
                <a:gd name="connsiteX0" fmla="*/ 725812 w 2020804"/>
                <a:gd name="connsiteY0" fmla="*/ 305754 h 2876842"/>
                <a:gd name="connsiteX1" fmla="*/ 1004134 w 2020804"/>
                <a:gd name="connsiteY1" fmla="*/ 0 h 2876842"/>
                <a:gd name="connsiteX2" fmla="*/ 1157266 w 2020804"/>
                <a:gd name="connsiteY2" fmla="*/ 9144 h 2876842"/>
                <a:gd name="connsiteX3" fmla="*/ 1389868 w 2020804"/>
                <a:gd name="connsiteY3" fmla="*/ 278322 h 2876842"/>
                <a:gd name="connsiteX4" fmla="*/ 2020804 w 2020804"/>
                <a:gd name="connsiteY4" fmla="*/ 2552800 h 2876842"/>
                <a:gd name="connsiteX5" fmla="*/ 1696762 w 2020804"/>
                <a:gd name="connsiteY5" fmla="*/ 2876842 h 2876842"/>
                <a:gd name="connsiteX6" fmla="*/ 80590 w 2020804"/>
                <a:gd name="connsiteY6" fmla="*/ 2876842 h 2876842"/>
                <a:gd name="connsiteX7" fmla="*/ 76588 w 2020804"/>
                <a:gd name="connsiteY7" fmla="*/ 2552800 h 2876842"/>
                <a:gd name="connsiteX8" fmla="*/ 725812 w 2020804"/>
                <a:gd name="connsiteY8" fmla="*/ 305754 h 2876842"/>
                <a:gd name="connsiteX0" fmla="*/ 732412 w 2027404"/>
                <a:gd name="connsiteY0" fmla="*/ 305754 h 2876842"/>
                <a:gd name="connsiteX1" fmla="*/ 1010734 w 2027404"/>
                <a:gd name="connsiteY1" fmla="*/ 0 h 2876842"/>
                <a:gd name="connsiteX2" fmla="*/ 1163866 w 2027404"/>
                <a:gd name="connsiteY2" fmla="*/ 9144 h 2876842"/>
                <a:gd name="connsiteX3" fmla="*/ 1396468 w 2027404"/>
                <a:gd name="connsiteY3" fmla="*/ 278322 h 2876842"/>
                <a:gd name="connsiteX4" fmla="*/ 2027404 w 2027404"/>
                <a:gd name="connsiteY4" fmla="*/ 2552800 h 2876842"/>
                <a:gd name="connsiteX5" fmla="*/ 1703362 w 2027404"/>
                <a:gd name="connsiteY5" fmla="*/ 2876842 h 2876842"/>
                <a:gd name="connsiteX6" fmla="*/ 87190 w 2027404"/>
                <a:gd name="connsiteY6" fmla="*/ 2876842 h 2876842"/>
                <a:gd name="connsiteX7" fmla="*/ 83188 w 2027404"/>
                <a:gd name="connsiteY7" fmla="*/ 2552800 h 2876842"/>
                <a:gd name="connsiteX8" fmla="*/ 732412 w 2027404"/>
                <a:gd name="connsiteY8" fmla="*/ 305754 h 2876842"/>
                <a:gd name="connsiteX0" fmla="*/ 732412 w 2072528"/>
                <a:gd name="connsiteY0" fmla="*/ 305754 h 2876842"/>
                <a:gd name="connsiteX1" fmla="*/ 1010734 w 2072528"/>
                <a:gd name="connsiteY1" fmla="*/ 0 h 2876842"/>
                <a:gd name="connsiteX2" fmla="*/ 1163866 w 2072528"/>
                <a:gd name="connsiteY2" fmla="*/ 9144 h 2876842"/>
                <a:gd name="connsiteX3" fmla="*/ 1396468 w 2072528"/>
                <a:gd name="connsiteY3" fmla="*/ 278322 h 2876842"/>
                <a:gd name="connsiteX4" fmla="*/ 2027404 w 2072528"/>
                <a:gd name="connsiteY4" fmla="*/ 2552800 h 2876842"/>
                <a:gd name="connsiteX5" fmla="*/ 1977682 w 2072528"/>
                <a:gd name="connsiteY5" fmla="*/ 2867698 h 2876842"/>
                <a:gd name="connsiteX6" fmla="*/ 87190 w 2072528"/>
                <a:gd name="connsiteY6" fmla="*/ 2876842 h 2876842"/>
                <a:gd name="connsiteX7" fmla="*/ 83188 w 2072528"/>
                <a:gd name="connsiteY7" fmla="*/ 2552800 h 2876842"/>
                <a:gd name="connsiteX8" fmla="*/ 732412 w 2072528"/>
                <a:gd name="connsiteY8" fmla="*/ 305754 h 2876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2528" h="2876842">
                  <a:moveTo>
                    <a:pt x="732412" y="305754"/>
                  </a:moveTo>
                  <a:cubicBezTo>
                    <a:pt x="732412" y="126791"/>
                    <a:pt x="831771" y="0"/>
                    <a:pt x="1010734" y="0"/>
                  </a:cubicBezTo>
                  <a:lnTo>
                    <a:pt x="1163866" y="9144"/>
                  </a:lnTo>
                  <a:cubicBezTo>
                    <a:pt x="1342829" y="9144"/>
                    <a:pt x="1341604" y="117647"/>
                    <a:pt x="1396468" y="278322"/>
                  </a:cubicBezTo>
                  <a:lnTo>
                    <a:pt x="2027404" y="2552800"/>
                  </a:lnTo>
                  <a:cubicBezTo>
                    <a:pt x="2027404" y="2731763"/>
                    <a:pt x="2156645" y="2867698"/>
                    <a:pt x="1977682" y="2867698"/>
                  </a:cubicBezTo>
                  <a:lnTo>
                    <a:pt x="87190" y="2876842"/>
                  </a:lnTo>
                  <a:cubicBezTo>
                    <a:pt x="-91773" y="2876842"/>
                    <a:pt x="55756" y="2731763"/>
                    <a:pt x="83188" y="2552800"/>
                  </a:cubicBezTo>
                  <a:cubicBezTo>
                    <a:pt x="275212" y="1715393"/>
                    <a:pt x="485524" y="1051721"/>
                    <a:pt x="732412" y="305754"/>
                  </a:cubicBezTo>
                  <a:close/>
                </a:path>
              </a:pathLst>
            </a:cu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 dirty="0">
                <a:solidFill>
                  <a:srgbClr val="7030A0"/>
                </a:solidFill>
              </a:endParaRPr>
            </a:p>
            <a:p>
              <a:pPr algn="ctr">
                <a:defRPr/>
              </a:pPr>
              <a:endParaRPr lang="en-GB" sz="1200" dirty="0">
                <a:solidFill>
                  <a:srgbClr val="7030A0"/>
                </a:solidFill>
              </a:endParaRPr>
            </a:p>
            <a:p>
              <a:pPr algn="ctr">
                <a:defRPr/>
              </a:pPr>
              <a:endParaRPr lang="en-GB" sz="1200" dirty="0">
                <a:solidFill>
                  <a:srgbClr val="7030A0"/>
                </a:solidFill>
              </a:endParaRPr>
            </a:p>
            <a:p>
              <a:pPr algn="ctr">
                <a:defRPr/>
              </a:pPr>
              <a:endParaRPr lang="en-GB" sz="1200" dirty="0">
                <a:solidFill>
                  <a:srgbClr val="7030A0"/>
                </a:solidFill>
              </a:endParaRPr>
            </a:p>
            <a:p>
              <a:pPr algn="ctr">
                <a:defRPr/>
              </a:pPr>
              <a:endParaRPr lang="en-GB" sz="1200" dirty="0">
                <a:solidFill>
                  <a:srgbClr val="7030A0"/>
                </a:solidFill>
              </a:endParaRPr>
            </a:p>
            <a:p>
              <a:pPr algn="ctr">
                <a:defRPr/>
              </a:pPr>
              <a:r>
                <a:rPr lang="en-GB" sz="1200" b="1" dirty="0" smtClean="0">
                  <a:solidFill>
                    <a:srgbClr val="7030A0"/>
                  </a:solidFill>
                </a:rPr>
                <a:t>Maintenance</a:t>
              </a:r>
            </a:p>
            <a:p>
              <a:pPr algn="ctr">
                <a:defRPr/>
              </a:pPr>
              <a:r>
                <a:rPr lang="en-GB" sz="1200" b="1" dirty="0" smtClean="0">
                  <a:solidFill>
                    <a:srgbClr val="7030A0"/>
                  </a:solidFill>
                </a:rPr>
                <a:t>&amp;</a:t>
              </a:r>
            </a:p>
            <a:p>
              <a:pPr algn="ctr">
                <a:defRPr/>
              </a:pPr>
              <a:r>
                <a:rPr lang="en-GB" sz="1200" b="1" dirty="0" smtClean="0">
                  <a:solidFill>
                    <a:srgbClr val="7030A0"/>
                  </a:solidFill>
                </a:rPr>
                <a:t>Development</a:t>
              </a:r>
              <a:endParaRPr lang="en-GB" sz="1200" b="1" dirty="0">
                <a:solidFill>
                  <a:srgbClr val="7030A0"/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6323889" y="1781527"/>
              <a:ext cx="396000" cy="1185120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en-GB" sz="1050" b="1" dirty="0">
                  <a:solidFill>
                    <a:srgbClr val="7030A0"/>
                  </a:solidFill>
                </a:rPr>
                <a:t>Extensions</a:t>
              </a:r>
              <a:endParaRPr lang="en-GB" sz="1200" b="1" dirty="0">
                <a:solidFill>
                  <a:srgbClr val="7030A0"/>
                </a:solidFill>
              </a:endParaRPr>
            </a:p>
          </p:txBody>
        </p:sp>
        <p:sp>
          <p:nvSpPr>
            <p:cNvPr id="50201" name="TextBox 8"/>
            <p:cNvSpPr txBox="1">
              <a:spLocks noChangeArrowheads="1"/>
            </p:cNvSpPr>
            <p:nvPr/>
          </p:nvSpPr>
          <p:spPr bwMode="auto">
            <a:xfrm>
              <a:off x="181068" y="1252354"/>
              <a:ext cx="1008063" cy="327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itchFamily="18" charset="2"/>
                <a:buChar char=""/>
                <a:defRPr sz="2700"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ts val="325"/>
                </a:spcBef>
                <a:buClr>
                  <a:schemeClr val="accent1"/>
                </a:buClr>
                <a:buFont typeface="Verdana" pitchFamily="34" charset="0"/>
                <a:buChar char="◦"/>
                <a:defRPr sz="2300"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itchFamily="18" charset="2"/>
                <a:buChar char=""/>
                <a:defRPr sz="2100"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itchFamily="18" charset="2"/>
                <a:buChar char=""/>
                <a:defRPr sz="1900"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itchFamily="18" charset="2"/>
                <a:buChar char=""/>
                <a:defRPr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nl-NL" sz="1200" dirty="0" smtClean="0">
                  <a:solidFill>
                    <a:srgbClr val="7030A0"/>
                  </a:solidFill>
                  <a:latin typeface="Arial" charset="0"/>
                </a:rPr>
                <a:t>2012 / 2014</a:t>
              </a:r>
              <a:endParaRPr lang="en-GB" altLang="nl-NL" sz="1200" dirty="0">
                <a:solidFill>
                  <a:srgbClr val="7030A0"/>
                </a:solidFill>
                <a:latin typeface="Arial" charset="0"/>
              </a:endParaRPr>
            </a:p>
          </p:txBody>
        </p:sp>
        <p:sp>
          <p:nvSpPr>
            <p:cNvPr id="50202" name="TextBox 9"/>
            <p:cNvSpPr txBox="1">
              <a:spLocks noChangeArrowheads="1"/>
            </p:cNvSpPr>
            <p:nvPr/>
          </p:nvSpPr>
          <p:spPr bwMode="auto">
            <a:xfrm>
              <a:off x="374650" y="1709738"/>
              <a:ext cx="758825" cy="37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itchFamily="18" charset="2"/>
                <a:buChar char=""/>
                <a:defRPr sz="2700"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ts val="325"/>
                </a:spcBef>
                <a:buClr>
                  <a:schemeClr val="accent1"/>
                </a:buClr>
                <a:buFont typeface="Verdana" pitchFamily="34" charset="0"/>
                <a:buChar char="◦"/>
                <a:defRPr sz="2300"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itchFamily="18" charset="2"/>
                <a:buChar char=""/>
                <a:defRPr sz="2100"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itchFamily="18" charset="2"/>
                <a:buChar char=""/>
                <a:defRPr sz="1900"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itchFamily="18" charset="2"/>
                <a:buChar char=""/>
                <a:defRPr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nl-NL" sz="1200">
                  <a:solidFill>
                    <a:srgbClr val="7030A0"/>
                  </a:solidFill>
                  <a:latin typeface="Arial" charset="0"/>
                </a:rPr>
                <a:t>2014</a:t>
              </a:r>
            </a:p>
          </p:txBody>
        </p:sp>
        <p:sp>
          <p:nvSpPr>
            <p:cNvPr id="50203" name="TextBox 26"/>
            <p:cNvSpPr txBox="1">
              <a:spLocks noChangeArrowheads="1"/>
            </p:cNvSpPr>
            <p:nvPr/>
          </p:nvSpPr>
          <p:spPr bwMode="auto">
            <a:xfrm>
              <a:off x="179388" y="2916237"/>
              <a:ext cx="969962" cy="37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itchFamily="18" charset="2"/>
                <a:buChar char=""/>
                <a:defRPr sz="2700"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ts val="325"/>
                </a:spcBef>
                <a:buClr>
                  <a:schemeClr val="accent1"/>
                </a:buClr>
                <a:buFont typeface="Verdana" pitchFamily="34" charset="0"/>
                <a:buChar char="◦"/>
                <a:defRPr sz="2300"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itchFamily="18" charset="2"/>
                <a:buChar char=""/>
                <a:defRPr sz="2100"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itchFamily="18" charset="2"/>
                <a:buChar char=""/>
                <a:defRPr sz="1900"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itchFamily="18" charset="2"/>
                <a:buChar char=""/>
                <a:defRPr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nl-NL" sz="1200">
                  <a:solidFill>
                    <a:srgbClr val="7030A0"/>
                  </a:solidFill>
                  <a:latin typeface="Arial" charset="0"/>
                </a:rPr>
                <a:t>~ 2018</a:t>
              </a:r>
            </a:p>
          </p:txBody>
        </p:sp>
        <p:sp>
          <p:nvSpPr>
            <p:cNvPr id="50204" name="TextBox 27"/>
            <p:cNvSpPr txBox="1">
              <a:spLocks noChangeArrowheads="1"/>
            </p:cNvSpPr>
            <p:nvPr/>
          </p:nvSpPr>
          <p:spPr bwMode="auto">
            <a:xfrm>
              <a:off x="390525" y="3932238"/>
              <a:ext cx="758825" cy="37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itchFamily="18" charset="2"/>
                <a:buChar char=""/>
                <a:defRPr sz="2700"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ts val="325"/>
                </a:spcBef>
                <a:buClr>
                  <a:schemeClr val="accent1"/>
                </a:buClr>
                <a:buFont typeface="Verdana" pitchFamily="34" charset="0"/>
                <a:buChar char="◦"/>
                <a:defRPr sz="2300"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itchFamily="18" charset="2"/>
                <a:buChar char=""/>
                <a:defRPr sz="2100"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itchFamily="18" charset="2"/>
                <a:buChar char=""/>
                <a:defRPr sz="1900"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itchFamily="18" charset="2"/>
                <a:buChar char=""/>
                <a:defRPr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>
                  <a:solidFill>
                    <a:srgbClr val="7D1116"/>
                  </a:solidFill>
                  <a:latin typeface="Lucida Sans Unicode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nl-NL" sz="1200">
                  <a:solidFill>
                    <a:srgbClr val="7030A0"/>
                  </a:solidFill>
                  <a:latin typeface="Arial" charset="0"/>
                </a:rPr>
                <a:t>202..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1169887" y="1077913"/>
              <a:ext cx="0" cy="328599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ounded Rectangle 36"/>
            <p:cNvSpPr/>
            <p:nvPr/>
          </p:nvSpPr>
          <p:spPr>
            <a:xfrm>
              <a:off x="6732000" y="2060767"/>
              <a:ext cx="396000" cy="1185120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en-GB" sz="1050" b="1" dirty="0">
                  <a:solidFill>
                    <a:srgbClr val="7030A0"/>
                  </a:solidFill>
                </a:rPr>
                <a:t>Extensions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7128000" y="2324599"/>
              <a:ext cx="396000" cy="1185120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en-GB" sz="1050" b="1" dirty="0">
                  <a:solidFill>
                    <a:srgbClr val="7030A0"/>
                  </a:solidFill>
                </a:rPr>
                <a:t>Extensions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7524000" y="2645623"/>
              <a:ext cx="396000" cy="1185120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en-GB" sz="1050" b="1" dirty="0">
                  <a:solidFill>
                    <a:srgbClr val="7030A0"/>
                  </a:solidFill>
                </a:rPr>
                <a:t>Extensions</a:t>
              </a: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7920000" y="2972671"/>
              <a:ext cx="408351" cy="1185120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en-GB" sz="1050" b="1" dirty="0">
                  <a:solidFill>
                    <a:srgbClr val="7030A0"/>
                  </a:solidFill>
                </a:rPr>
                <a:t>Extensions</a:t>
              </a:r>
            </a:p>
          </p:txBody>
        </p:sp>
        <p:sp>
          <p:nvSpPr>
            <p:cNvPr id="44" name="Left-Up Arrow 43"/>
            <p:cNvSpPr/>
            <p:nvPr/>
          </p:nvSpPr>
          <p:spPr>
            <a:xfrm>
              <a:off x="5652130" y="2973345"/>
              <a:ext cx="935818" cy="272020"/>
            </a:xfrm>
            <a:prstGeom prst="leftUp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/>
            </a:p>
          </p:txBody>
        </p:sp>
        <p:sp>
          <p:nvSpPr>
            <p:cNvPr id="50" name="Left-Up Arrow 49"/>
            <p:cNvSpPr/>
            <p:nvPr/>
          </p:nvSpPr>
          <p:spPr>
            <a:xfrm>
              <a:off x="5723995" y="3236660"/>
              <a:ext cx="1296710" cy="274196"/>
            </a:xfrm>
            <a:prstGeom prst="leftUp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/>
            </a:p>
          </p:txBody>
        </p:sp>
        <p:sp>
          <p:nvSpPr>
            <p:cNvPr id="51" name="Left-Up Arrow 50"/>
            <p:cNvSpPr/>
            <p:nvPr/>
          </p:nvSpPr>
          <p:spPr>
            <a:xfrm>
              <a:off x="5795861" y="3523913"/>
              <a:ext cx="1584173" cy="274196"/>
            </a:xfrm>
            <a:prstGeom prst="leftUp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/>
            </a:p>
          </p:txBody>
        </p:sp>
        <p:sp>
          <p:nvSpPr>
            <p:cNvPr id="52" name="Left-Up Arrow 51"/>
            <p:cNvSpPr/>
            <p:nvPr/>
          </p:nvSpPr>
          <p:spPr>
            <a:xfrm>
              <a:off x="5867727" y="3813341"/>
              <a:ext cx="1945064" cy="272020"/>
            </a:xfrm>
            <a:prstGeom prst="leftUp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50"/>
            </a:p>
          </p:txBody>
        </p:sp>
        <p:sp>
          <p:nvSpPr>
            <p:cNvPr id="53" name="Left-Up Arrow 52"/>
            <p:cNvSpPr/>
            <p:nvPr/>
          </p:nvSpPr>
          <p:spPr>
            <a:xfrm>
              <a:off x="5941155" y="4172408"/>
              <a:ext cx="2238778" cy="274196"/>
            </a:xfrm>
            <a:prstGeom prst="leftUp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/>
            </a:p>
          </p:txBody>
        </p:sp>
        <p:sp>
          <p:nvSpPr>
            <p:cNvPr id="54" name="Left-Right Arrow 53"/>
            <p:cNvSpPr/>
            <p:nvPr/>
          </p:nvSpPr>
          <p:spPr>
            <a:xfrm>
              <a:off x="3635198" y="2133348"/>
              <a:ext cx="937381" cy="391708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/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1460475" y="1134493"/>
              <a:ext cx="6867876" cy="472225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200" b="1" dirty="0" smtClean="0">
                  <a:solidFill>
                    <a:srgbClr val="7030A0"/>
                  </a:solidFill>
                </a:rPr>
                <a:t>Scoping (EGDI-Scope study)</a:t>
              </a:r>
              <a:endParaRPr lang="en-GB" sz="1200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50196" name="TextBox 29"/>
          <p:cNvSpPr txBox="1">
            <a:spLocks noChangeArrowheads="1"/>
          </p:cNvSpPr>
          <p:nvPr/>
        </p:nvSpPr>
        <p:spPr bwMode="auto">
          <a:xfrm rot="-5400000">
            <a:off x="-18007" y="5354712"/>
            <a:ext cx="11033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nl-NL" sz="1200" b="1" dirty="0">
                <a:solidFill>
                  <a:srgbClr val="009900"/>
                </a:solidFill>
                <a:latin typeface="Arial" charset="0"/>
              </a:rPr>
              <a:t>Governance</a:t>
            </a:r>
          </a:p>
        </p:txBody>
      </p:sp>
      <p:sp>
        <p:nvSpPr>
          <p:cNvPr id="56" name="Rectangle 2"/>
          <p:cNvSpPr txBox="1">
            <a:spLocks/>
          </p:cNvSpPr>
          <p:nvPr/>
        </p:nvSpPr>
        <p:spPr bwMode="auto">
          <a:xfrm>
            <a:off x="544016" y="163287"/>
            <a:ext cx="77724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n-GB" altLang="nl-NL" sz="4000" dirty="0" smtClean="0">
                <a:solidFill>
                  <a:srgbClr val="92D05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charset="0"/>
                <a:ea typeface="ＭＳ Ｐゴシック" charset="0"/>
                <a:cs typeface="Arial" charset="0"/>
              </a:rPr>
              <a:t>Roadmap towards EGDI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nl-NL" sz="1800" b="1" dirty="0">
              <a:solidFill>
                <a:srgbClr val="00B050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nl-NL" sz="1800" b="1" dirty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2243526"/>
      </p:ext>
    </p:extLst>
  </p:cSld>
  <p:clrMapOvr>
    <a:masterClrMapping/>
  </p:clrMapOvr>
  <p:transition advTm="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0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0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0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0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018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018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0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0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0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0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7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7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50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50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0"/>
                            </p:stCondLst>
                            <p:childTnLst>
                              <p:par>
                                <p:cTn id="37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50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50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7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7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7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  <p:bldP spid="50181" grpId="0"/>
      <p:bldP spid="50182" grpId="0"/>
      <p:bldP spid="50183" grpId="0" build="allAtOnce" animBg="1"/>
      <p:bldP spid="50184" grpId="0" animBg="1"/>
      <p:bldP spid="50193" grpId="0" animBg="1"/>
      <p:bldP spid="50194" grpId="0" animBg="1"/>
      <p:bldP spid="5019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764px-Europe_satellite_orthograph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611188" y="5589240"/>
            <a:ext cx="853281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endParaRPr lang="en-GB" sz="2000" dirty="0">
              <a:solidFill>
                <a:srgbClr val="FFC000"/>
              </a:solidFill>
              <a:ea typeface="+mj-ea"/>
              <a:cs typeface="Arial" pitchFamily="34" charset="0"/>
            </a:endParaRPr>
          </a:p>
        </p:txBody>
      </p:sp>
      <p:sp>
        <p:nvSpPr>
          <p:cNvPr id="7" name="Rectangle 2"/>
          <p:cNvSpPr txBox="1">
            <a:spLocks/>
          </p:cNvSpPr>
          <p:nvPr/>
        </p:nvSpPr>
        <p:spPr bwMode="auto">
          <a:xfrm>
            <a:off x="328613" y="188640"/>
            <a:ext cx="77724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rgbClr val="7D1116"/>
                </a:solidFill>
                <a:latin typeface="Lucida Sans Unicode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n-GB" altLang="nl-NL" sz="5400" dirty="0" smtClean="0">
                <a:solidFill>
                  <a:srgbClr val="92D05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charset="0"/>
                <a:ea typeface="ＭＳ Ｐゴシック" charset="0"/>
                <a:cs typeface="Arial" charset="0"/>
              </a:rPr>
              <a:t>EGDI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nl-NL" sz="2000" b="1" dirty="0">
              <a:solidFill>
                <a:srgbClr val="00B050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nl-NL" sz="2000" b="1" dirty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39552" y="1268760"/>
            <a:ext cx="8064896" cy="52322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>
              <a:buClr>
                <a:srgbClr val="A0DF1A"/>
              </a:buClr>
              <a:buFont typeface="Wingdings" pitchFamily="2" charset="2"/>
              <a:buChar char="§"/>
            </a:pPr>
            <a:r>
              <a:rPr lang="da-DK" sz="2800" dirty="0" smtClean="0">
                <a:solidFill>
                  <a:srgbClr val="92D05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 </a:t>
            </a:r>
            <a:r>
              <a:rPr lang="da-DK" sz="28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Stakeholder Consultation</a:t>
            </a:r>
            <a:endParaRPr lang="it-IT" sz="2800" dirty="0"/>
          </a:p>
        </p:txBody>
      </p:sp>
      <p:sp>
        <p:nvSpPr>
          <p:cNvPr id="10" name="Rettangolo 9"/>
          <p:cNvSpPr/>
          <p:nvPr/>
        </p:nvSpPr>
        <p:spPr>
          <a:xfrm>
            <a:off x="539552" y="2114853"/>
            <a:ext cx="8064896" cy="954107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 anchor="t">
            <a:spAutoFit/>
          </a:bodyPr>
          <a:lstStyle/>
          <a:p>
            <a:pPr eaLnBrk="1" hangingPunct="1">
              <a:buClr>
                <a:srgbClr val="A0DF1A"/>
              </a:buClr>
              <a:buFont typeface="Wingdings" pitchFamily="2" charset="2"/>
              <a:buChar char="§"/>
              <a:defRPr/>
            </a:pPr>
            <a:r>
              <a:rPr lang="da-DK" sz="28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 </a:t>
            </a:r>
            <a:r>
              <a:rPr lang="en-GB" sz="28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Prioritisation</a:t>
            </a:r>
            <a:r>
              <a:rPr lang="en-US" sz="28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 of datasets &amp; proposal of  </a:t>
            </a:r>
          </a:p>
          <a:p>
            <a:pPr eaLnBrk="1" hangingPunct="1">
              <a:defRPr/>
            </a:pPr>
            <a:r>
              <a:rPr lang="en-US" sz="28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  methodologies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539552" y="3338989"/>
            <a:ext cx="8064896" cy="954107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 anchor="t">
            <a:spAutoFit/>
          </a:bodyPr>
          <a:lstStyle/>
          <a:p>
            <a:pPr eaLnBrk="1" hangingPunct="1">
              <a:buClr>
                <a:srgbClr val="A0DF1A"/>
              </a:buClr>
              <a:buFont typeface="Wingdings" pitchFamily="2" charset="2"/>
              <a:buChar char="§"/>
              <a:defRPr/>
            </a:pPr>
            <a:r>
              <a:rPr lang="da-DK" sz="28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 </a:t>
            </a:r>
            <a:r>
              <a:rPr lang="fr-FR" sz="2800" dirty="0" err="1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Requirements</a:t>
            </a:r>
            <a:r>
              <a:rPr lang="fr-FR" sz="28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 for </a:t>
            </a:r>
            <a:r>
              <a:rPr lang="fr-FR" sz="2800" dirty="0" err="1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technical</a:t>
            </a:r>
            <a:r>
              <a:rPr lang="fr-FR" sz="28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 design, </a:t>
            </a:r>
          </a:p>
          <a:p>
            <a:pPr eaLnBrk="1" hangingPunct="1">
              <a:buClr>
                <a:srgbClr val="A0DF1A"/>
              </a:buClr>
              <a:defRPr/>
            </a:pPr>
            <a:r>
              <a:rPr lang="fr-FR" sz="28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   </a:t>
            </a:r>
            <a:r>
              <a:rPr lang="fr-FR" sz="2800" dirty="0" err="1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deployment</a:t>
            </a:r>
            <a:r>
              <a:rPr lang="fr-FR" sz="28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, and maintenance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539552" y="4561964"/>
            <a:ext cx="8064896" cy="52322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 anchor="t">
            <a:spAutoFit/>
          </a:bodyPr>
          <a:lstStyle/>
          <a:p>
            <a:pPr eaLnBrk="1" hangingPunct="1">
              <a:buClr>
                <a:srgbClr val="A0DF1A"/>
              </a:buClr>
              <a:buFont typeface="Wingdings" pitchFamily="2" charset="2"/>
              <a:buChar char="§"/>
              <a:defRPr/>
            </a:pPr>
            <a:r>
              <a:rPr lang="da-DK" sz="28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 </a:t>
            </a:r>
            <a:r>
              <a:rPr lang="fr-FR" sz="2800" dirty="0" err="1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Legal</a:t>
            </a:r>
            <a:r>
              <a:rPr lang="fr-FR" sz="28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 and </a:t>
            </a:r>
            <a:r>
              <a:rPr lang="fr-FR" sz="2800" dirty="0" err="1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organisational</a:t>
            </a:r>
            <a:r>
              <a:rPr lang="fr-FR" sz="28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 aspects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539552" y="5373216"/>
            <a:ext cx="8064896" cy="52322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t="100000"/>
            </a:path>
          </a:gradFill>
        </p:spPr>
        <p:txBody>
          <a:bodyPr wrap="square" anchor="t">
            <a:spAutoFit/>
          </a:bodyPr>
          <a:lstStyle/>
          <a:p>
            <a:pPr eaLnBrk="1" hangingPunct="1">
              <a:buClr>
                <a:srgbClr val="A0DF1A"/>
              </a:buClr>
              <a:buFont typeface="Wingdings" pitchFamily="2" charset="2"/>
              <a:buChar char="§"/>
              <a:defRPr/>
            </a:pPr>
            <a:r>
              <a:rPr lang="da-DK" sz="28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 </a:t>
            </a:r>
            <a:r>
              <a:rPr lang="fr-FR" sz="28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Communication &amp; </a:t>
            </a:r>
            <a:r>
              <a:rPr lang="fr-FR" sz="2800" dirty="0" err="1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Dissemination</a:t>
            </a:r>
            <a:r>
              <a:rPr lang="fr-FR" sz="28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charset="0"/>
              </a:rPr>
              <a:t> </a:t>
            </a:r>
          </a:p>
        </p:txBody>
      </p:sp>
    </p:spTree>
  </p:cSld>
  <p:clrMapOvr>
    <a:masterClrMapping/>
  </p:clrMapOvr>
  <p:transition advTm="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le">
  <a:themeElements>
    <a:clrScheme name="Vial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Vial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Vial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16057</TotalTime>
  <Words>1159</Words>
  <Application>Microsoft Office PowerPoint</Application>
  <PresentationFormat>On-screen Show (4:3)</PresentationFormat>
  <Paragraphs>328</Paragraphs>
  <Slides>33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Viale</vt:lpstr>
      <vt:lpstr>EUROPEAN GEOLOGICAL DATA INFRASTRUCTURE</vt:lpstr>
      <vt:lpstr>Slide 2</vt:lpstr>
      <vt:lpstr> Geological Information for ...  </vt:lpstr>
      <vt:lpstr>Slide 4</vt:lpstr>
      <vt:lpstr>Slide 5</vt:lpstr>
      <vt:lpstr>Slide 6</vt:lpstr>
      <vt:lpstr>Slide 7</vt:lpstr>
      <vt:lpstr>Slide 8</vt:lpstr>
      <vt:lpstr>Slide 9</vt:lpstr>
      <vt:lpstr> STAKEHOLDERS  </vt:lpstr>
      <vt:lpstr>Use Cases</vt:lpstr>
      <vt:lpstr>Use Cases</vt:lpstr>
      <vt:lpstr>Future Perspectives</vt:lpstr>
      <vt:lpstr>Slide 14</vt:lpstr>
      <vt:lpstr>Prioritisation of datasets &amp; proposal of     methodologies</vt:lpstr>
      <vt:lpstr>Prioritisation of datasets &amp; proposal of     methodologies</vt:lpstr>
      <vt:lpstr>Future Perspectives</vt:lpstr>
      <vt:lpstr>Prioritisation of datasets &amp; proposal of methodologies</vt:lpstr>
      <vt:lpstr>Requirements for technical design, deployment, and maintenance</vt:lpstr>
      <vt:lpstr>Requirements for technical design, deployment, and maintenance</vt:lpstr>
      <vt:lpstr>Achievements</vt:lpstr>
      <vt:lpstr>Slide 22</vt:lpstr>
      <vt:lpstr>Legal and organisational  aspects </vt:lpstr>
      <vt:lpstr>Legal and organisational  aspects </vt:lpstr>
      <vt:lpstr>Legal and organisational  aspects </vt:lpstr>
      <vt:lpstr>Communication &amp; Dissemination </vt:lpstr>
      <vt:lpstr>Internal Communication </vt:lpstr>
      <vt:lpstr>External Communication </vt:lpstr>
      <vt:lpstr>External Communication </vt:lpstr>
      <vt:lpstr>External Communication </vt:lpstr>
      <vt:lpstr>External Communication </vt:lpstr>
      <vt:lpstr>Slide 32</vt:lpstr>
      <vt:lpstr>EuroGeoSurveys is glad to invite you to  EGDI Scope final event</vt:lpstr>
    </vt:vector>
  </TitlesOfParts>
  <Company>A.P.A.T.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EUROGEOSURVEYS The Geological Surveys of Europe www.eurogeosurveys.org</dc:title>
  <dc:creator>nutarelli</dc:creator>
  <cp:lastModifiedBy>francesca.siciliano</cp:lastModifiedBy>
  <cp:revision>622</cp:revision>
  <dcterms:created xsi:type="dcterms:W3CDTF">2009-05-27T08:12:50Z</dcterms:created>
  <dcterms:modified xsi:type="dcterms:W3CDTF">2014-05-12T10:23:54Z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Date">
    <vt:lpwstr>9-4-2014 10:46:25</vt:lpwstr>
  </property>
</Properties>
</file>